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7.xml" ContentType="application/vnd.openxmlformats-officedocument.drawingml.chart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theme/themeOverride4.xml" ContentType="application/vnd.openxmlformats-officedocument.themeOverr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charts/chart8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9" r:id="rId1"/>
  </p:sldMasterIdLst>
  <p:notesMasterIdLst>
    <p:notesMasterId r:id="rId57"/>
  </p:notesMasterIdLst>
  <p:sldIdLst>
    <p:sldId id="257" r:id="rId2"/>
    <p:sldId id="296" r:id="rId3"/>
    <p:sldId id="272" r:id="rId4"/>
    <p:sldId id="275" r:id="rId5"/>
    <p:sldId id="279" r:id="rId6"/>
    <p:sldId id="305" r:id="rId7"/>
    <p:sldId id="304" r:id="rId8"/>
    <p:sldId id="314" r:id="rId9"/>
    <p:sldId id="297" r:id="rId10"/>
    <p:sldId id="298" r:id="rId11"/>
    <p:sldId id="317" r:id="rId12"/>
    <p:sldId id="315" r:id="rId13"/>
    <p:sldId id="316" r:id="rId14"/>
    <p:sldId id="310" r:id="rId15"/>
    <p:sldId id="341" r:id="rId16"/>
    <p:sldId id="301" r:id="rId17"/>
    <p:sldId id="273" r:id="rId18"/>
    <p:sldId id="318" r:id="rId19"/>
    <p:sldId id="276" r:id="rId20"/>
    <p:sldId id="285" r:id="rId21"/>
    <p:sldId id="300" r:id="rId22"/>
    <p:sldId id="281" r:id="rId23"/>
    <p:sldId id="324" r:id="rId24"/>
    <p:sldId id="319" r:id="rId25"/>
    <p:sldId id="323" r:id="rId26"/>
    <p:sldId id="320" r:id="rId27"/>
    <p:sldId id="321" r:id="rId28"/>
    <p:sldId id="325" r:id="rId29"/>
    <p:sldId id="280" r:id="rId30"/>
    <p:sldId id="303" r:id="rId31"/>
    <p:sldId id="326" r:id="rId32"/>
    <p:sldId id="274" r:id="rId33"/>
    <p:sldId id="327" r:id="rId34"/>
    <p:sldId id="277" r:id="rId35"/>
    <p:sldId id="328" r:id="rId36"/>
    <p:sldId id="265" r:id="rId37"/>
    <p:sldId id="278" r:id="rId38"/>
    <p:sldId id="268" r:id="rId39"/>
    <p:sldId id="267" r:id="rId40"/>
    <p:sldId id="282" r:id="rId41"/>
    <p:sldId id="312" r:id="rId42"/>
    <p:sldId id="289" r:id="rId43"/>
    <p:sldId id="307" r:id="rId44"/>
    <p:sldId id="331" r:id="rId45"/>
    <p:sldId id="332" r:id="rId46"/>
    <p:sldId id="333" r:id="rId47"/>
    <p:sldId id="334" r:id="rId48"/>
    <p:sldId id="336" r:id="rId49"/>
    <p:sldId id="337" r:id="rId50"/>
    <p:sldId id="338" r:id="rId51"/>
    <p:sldId id="339" r:id="rId52"/>
    <p:sldId id="340" r:id="rId53"/>
    <p:sldId id="295" r:id="rId54"/>
    <p:sldId id="309" r:id="rId55"/>
    <p:sldId id="335" r:id="rId56"/>
  </p:sldIdLst>
  <p:sldSz cx="9144000" cy="6858000" type="screen4x3"/>
  <p:notesSz cx="7099300" cy="10234613"/>
  <p:defaultTextStyle>
    <a:defPPr>
      <a:defRPr lang="en-GB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87563" autoAdjust="0"/>
  </p:normalViewPr>
  <p:slideViewPr>
    <p:cSldViewPr>
      <p:cViewPr varScale="1">
        <p:scale>
          <a:sx n="107" d="100"/>
          <a:sy n="107" d="100"/>
        </p:scale>
        <p:origin x="-84" y="-1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I:\D\ISKK\bod\2009-2010\nevezesek\bod_nevezesek_2009-10.xls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I:\D\ISKK\bod\2009-2010\nevezesek\bod_nevezesek_2009-10.xls" TargetMode="External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I:\D\ISKK\bod\2009-2010\nevezesek\bod_nevezesek_2009-10.xls" TargetMode="External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I:\D\ISKK\bod\2009-2010\nevezesek\bod_nevezesek_2009-10.xls" TargetMode="External"/><Relationship Id="rId1" Type="http://schemas.openxmlformats.org/officeDocument/2006/relationships/themeOverride" Target="../theme/themeOverride3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I:\D\ISKK\bod\bod_adatok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I:\D\ISKK\bod\bod_adatok.xls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file:///I:\D\ISKK\bod\2009-2010\nevezesek\bod_nevezesek_2009-10.xls" TargetMode="External"/><Relationship Id="rId1" Type="http://schemas.openxmlformats.org/officeDocument/2006/relationships/themeOverride" Target="../theme/themeOverride4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I:\D\ISKK\bod\bod_adatok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u-HU"/>
  <c:style val="11"/>
  <c:chart>
    <c:title>
      <c:tx>
        <c:rich>
          <a:bodyPr/>
          <a:lstStyle/>
          <a:p>
            <a:pPr>
              <a:defRPr lang="en-US"/>
            </a:pPr>
            <a:r>
              <a:rPr lang="hu-HU"/>
              <a:t>A megyei fordulóban résztvevők megyénként</a:t>
            </a:r>
          </a:p>
          <a:p>
            <a:pPr>
              <a:defRPr lang="en-US"/>
            </a:pPr>
            <a:r>
              <a:rPr lang="hu-HU"/>
              <a:t>5-6. évf.</a:t>
            </a:r>
          </a:p>
        </c:rich>
      </c:tx>
      <c:layout>
        <c:manualLayout>
          <c:xMode val="edge"/>
          <c:yMode val="edge"/>
          <c:x val="0.16123778501628758"/>
          <c:y val="2.0100502512562842E-2"/>
        </c:manualLayout>
      </c:layout>
    </c:title>
    <c:plotArea>
      <c:layout>
        <c:manualLayout>
          <c:layoutTarget val="inner"/>
          <c:xMode val="edge"/>
          <c:yMode val="edge"/>
          <c:x val="9.4168857042776541E-2"/>
          <c:y val="0.16582914572864321"/>
          <c:w val="0.85893283023063161"/>
          <c:h val="0.48492462311557977"/>
        </c:manualLayout>
      </c:layout>
      <c:barChart>
        <c:barDir val="col"/>
        <c:grouping val="clustered"/>
        <c:ser>
          <c:idx val="0"/>
          <c:order val="0"/>
          <c:tx>
            <c:strRef>
              <c:f>számadatok!$C$4</c:f>
              <c:strCache>
                <c:ptCount val="1"/>
                <c:pt idx="0">
                  <c:v>Nevezett tanulók száma</c:v>
                </c:pt>
              </c:strCache>
            </c:strRef>
          </c:tx>
          <c:dLbls>
            <c:txPr>
              <a:bodyPr/>
              <a:lstStyle/>
              <a:p>
                <a:pPr>
                  <a:defRPr lang="en-US"/>
                </a:pPr>
                <a:endParaRPr lang="hu-HU"/>
              </a:p>
            </c:txPr>
            <c:showVal val="1"/>
          </c:dLbls>
          <c:cat>
            <c:strRef>
              <c:f>számadatok!$D$2:$W$2</c:f>
              <c:strCache>
                <c:ptCount val="20"/>
                <c:pt idx="0">
                  <c:v>Bács-Kiskun</c:v>
                </c:pt>
                <c:pt idx="1">
                  <c:v>Baranya </c:v>
                </c:pt>
                <c:pt idx="2">
                  <c:v>Békés</c:v>
                </c:pt>
                <c:pt idx="3">
                  <c:v>Borsod-Abaúj-Zemplén</c:v>
                </c:pt>
                <c:pt idx="4">
                  <c:v>Budapest</c:v>
                </c:pt>
                <c:pt idx="5">
                  <c:v>Csongrád</c:v>
                </c:pt>
                <c:pt idx="6">
                  <c:v>Fejér</c:v>
                </c:pt>
                <c:pt idx="7">
                  <c:v>Győr-Moson-Sopron</c:v>
                </c:pt>
                <c:pt idx="8">
                  <c:v>Hajdú-Bihar</c:v>
                </c:pt>
                <c:pt idx="9">
                  <c:v>Heves</c:v>
                </c:pt>
                <c:pt idx="10">
                  <c:v>Jász-Nagykun-Szolnok</c:v>
                </c:pt>
                <c:pt idx="11">
                  <c:v>Komárom-Esztergom</c:v>
                </c:pt>
                <c:pt idx="12">
                  <c:v>Nógrád</c:v>
                </c:pt>
                <c:pt idx="13">
                  <c:v>Pest</c:v>
                </c:pt>
                <c:pt idx="14">
                  <c:v>Somogy</c:v>
                </c:pt>
                <c:pt idx="15">
                  <c:v>Szabolcs-Szatmár-Bereg</c:v>
                </c:pt>
                <c:pt idx="16">
                  <c:v>Tolna</c:v>
                </c:pt>
                <c:pt idx="17">
                  <c:v>Vas</c:v>
                </c:pt>
                <c:pt idx="18">
                  <c:v>Veszprém</c:v>
                </c:pt>
                <c:pt idx="19">
                  <c:v>Zala</c:v>
                </c:pt>
              </c:strCache>
            </c:strRef>
          </c:cat>
          <c:val>
            <c:numRef>
              <c:f>számadatok!$D$4:$W$4</c:f>
              <c:numCache>
                <c:formatCode>General</c:formatCode>
                <c:ptCount val="20"/>
                <c:pt idx="0">
                  <c:v>5</c:v>
                </c:pt>
                <c:pt idx="1">
                  <c:v>14</c:v>
                </c:pt>
                <c:pt idx="2">
                  <c:v>5</c:v>
                </c:pt>
                <c:pt idx="3">
                  <c:v>5</c:v>
                </c:pt>
                <c:pt idx="4">
                  <c:v>0</c:v>
                </c:pt>
                <c:pt idx="5">
                  <c:v>9</c:v>
                </c:pt>
                <c:pt idx="6">
                  <c:v>6</c:v>
                </c:pt>
                <c:pt idx="7">
                  <c:v>3</c:v>
                </c:pt>
                <c:pt idx="8">
                  <c:v>3</c:v>
                </c:pt>
                <c:pt idx="9">
                  <c:v>11</c:v>
                </c:pt>
                <c:pt idx="10">
                  <c:v>0</c:v>
                </c:pt>
                <c:pt idx="11">
                  <c:v>3</c:v>
                </c:pt>
                <c:pt idx="12">
                  <c:v>6</c:v>
                </c:pt>
                <c:pt idx="13">
                  <c:v>3</c:v>
                </c:pt>
                <c:pt idx="14">
                  <c:v>3</c:v>
                </c:pt>
                <c:pt idx="15">
                  <c:v>10</c:v>
                </c:pt>
                <c:pt idx="16">
                  <c:v>0</c:v>
                </c:pt>
                <c:pt idx="17">
                  <c:v>14</c:v>
                </c:pt>
                <c:pt idx="18">
                  <c:v>6</c:v>
                </c:pt>
                <c:pt idx="19">
                  <c:v>3</c:v>
                </c:pt>
              </c:numCache>
            </c:numRef>
          </c:val>
        </c:ser>
        <c:ser>
          <c:idx val="1"/>
          <c:order val="1"/>
          <c:tx>
            <c:strRef>
              <c:f>számadatok!$C$6</c:f>
              <c:strCache>
                <c:ptCount val="1"/>
                <c:pt idx="0">
                  <c:v>Iskolák száma</c:v>
                </c:pt>
              </c:strCache>
            </c:strRef>
          </c:tx>
          <c:dLbls>
            <c:txPr>
              <a:bodyPr/>
              <a:lstStyle/>
              <a:p>
                <a:pPr>
                  <a:defRPr lang="en-US"/>
                </a:pPr>
                <a:endParaRPr lang="hu-HU"/>
              </a:p>
            </c:txPr>
            <c:showVal val="1"/>
          </c:dLbls>
          <c:cat>
            <c:strRef>
              <c:f>számadatok!$D$2:$W$2</c:f>
              <c:strCache>
                <c:ptCount val="20"/>
                <c:pt idx="0">
                  <c:v>Bács-Kiskun</c:v>
                </c:pt>
                <c:pt idx="1">
                  <c:v>Baranya </c:v>
                </c:pt>
                <c:pt idx="2">
                  <c:v>Békés</c:v>
                </c:pt>
                <c:pt idx="3">
                  <c:v>Borsod-Abaúj-Zemplén</c:v>
                </c:pt>
                <c:pt idx="4">
                  <c:v>Budapest</c:v>
                </c:pt>
                <c:pt idx="5">
                  <c:v>Csongrád</c:v>
                </c:pt>
                <c:pt idx="6">
                  <c:v>Fejér</c:v>
                </c:pt>
                <c:pt idx="7">
                  <c:v>Győr-Moson-Sopron</c:v>
                </c:pt>
                <c:pt idx="8">
                  <c:v>Hajdú-Bihar</c:v>
                </c:pt>
                <c:pt idx="9">
                  <c:v>Heves</c:v>
                </c:pt>
                <c:pt idx="10">
                  <c:v>Jász-Nagykun-Szolnok</c:v>
                </c:pt>
                <c:pt idx="11">
                  <c:v>Komárom-Esztergom</c:v>
                </c:pt>
                <c:pt idx="12">
                  <c:v>Nógrád</c:v>
                </c:pt>
                <c:pt idx="13">
                  <c:v>Pest</c:v>
                </c:pt>
                <c:pt idx="14">
                  <c:v>Somogy</c:v>
                </c:pt>
                <c:pt idx="15">
                  <c:v>Szabolcs-Szatmár-Bereg</c:v>
                </c:pt>
                <c:pt idx="16">
                  <c:v>Tolna</c:v>
                </c:pt>
                <c:pt idx="17">
                  <c:v>Vas</c:v>
                </c:pt>
                <c:pt idx="18">
                  <c:v>Veszprém</c:v>
                </c:pt>
                <c:pt idx="19">
                  <c:v>Zala</c:v>
                </c:pt>
              </c:strCache>
            </c:strRef>
          </c:cat>
          <c:val>
            <c:numRef>
              <c:f>számadatok!$D$6:$W$6</c:f>
              <c:numCache>
                <c:formatCode>General</c:formatCode>
                <c:ptCount val="20"/>
                <c:pt idx="0">
                  <c:v>3</c:v>
                </c:pt>
                <c:pt idx="1">
                  <c:v>6</c:v>
                </c:pt>
                <c:pt idx="2">
                  <c:v>4</c:v>
                </c:pt>
                <c:pt idx="3">
                  <c:v>5</c:v>
                </c:pt>
                <c:pt idx="4">
                  <c:v>0</c:v>
                </c:pt>
                <c:pt idx="5">
                  <c:v>2</c:v>
                </c:pt>
                <c:pt idx="6">
                  <c:v>2</c:v>
                </c:pt>
                <c:pt idx="7">
                  <c:v>3</c:v>
                </c:pt>
                <c:pt idx="8">
                  <c:v>1</c:v>
                </c:pt>
                <c:pt idx="9">
                  <c:v>5</c:v>
                </c:pt>
                <c:pt idx="10">
                  <c:v>0</c:v>
                </c:pt>
                <c:pt idx="11">
                  <c:v>2</c:v>
                </c:pt>
                <c:pt idx="12">
                  <c:v>3</c:v>
                </c:pt>
                <c:pt idx="13">
                  <c:v>3</c:v>
                </c:pt>
                <c:pt idx="14">
                  <c:v>3</c:v>
                </c:pt>
                <c:pt idx="15">
                  <c:v>5</c:v>
                </c:pt>
                <c:pt idx="16">
                  <c:v>0</c:v>
                </c:pt>
                <c:pt idx="17">
                  <c:v>10</c:v>
                </c:pt>
                <c:pt idx="18">
                  <c:v>5</c:v>
                </c:pt>
                <c:pt idx="19">
                  <c:v>2</c:v>
                </c:pt>
              </c:numCache>
            </c:numRef>
          </c:val>
        </c:ser>
        <c:axId val="80870400"/>
        <c:axId val="81421056"/>
      </c:barChart>
      <c:catAx>
        <c:axId val="80870400"/>
        <c:scaling>
          <c:orientation val="minMax"/>
        </c:scaling>
        <c:axPos val="b"/>
        <c:numFmt formatCode="General" sourceLinked="1"/>
        <c:tickLblPos val="nextTo"/>
        <c:txPr>
          <a:bodyPr rot="-5400000" vert="horz"/>
          <a:lstStyle/>
          <a:p>
            <a:pPr>
              <a:defRPr lang="en-US"/>
            </a:pPr>
            <a:endParaRPr lang="hu-HU"/>
          </a:p>
        </c:txPr>
        <c:crossAx val="81421056"/>
        <c:crosses val="autoZero"/>
        <c:auto val="1"/>
        <c:lblAlgn val="ctr"/>
        <c:lblOffset val="100"/>
        <c:tickLblSkip val="1"/>
        <c:tickMarkSkip val="1"/>
      </c:catAx>
      <c:valAx>
        <c:axId val="81421056"/>
        <c:scaling>
          <c:orientation val="minMax"/>
        </c:scaling>
        <c:axPos val="l"/>
        <c:majorGridlines/>
        <c:numFmt formatCode="General" sourceLinked="1"/>
        <c:tickLblPos val="nextTo"/>
        <c:txPr>
          <a:bodyPr rot="0" vert="horz"/>
          <a:lstStyle/>
          <a:p>
            <a:pPr>
              <a:defRPr lang="en-US"/>
            </a:pPr>
            <a:endParaRPr lang="hu-HU"/>
          </a:p>
        </c:txPr>
        <c:crossAx val="8087040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0944873788593135"/>
          <c:y val="0.16988692324073895"/>
          <c:w val="0.58331249339499214"/>
          <c:h val="6.5411537860021102E-2"/>
        </c:manualLayout>
      </c:layout>
      <c:txPr>
        <a:bodyPr/>
        <a:lstStyle/>
        <a:p>
          <a:pPr>
            <a:defRPr lang="en-US"/>
          </a:pPr>
          <a:endParaRPr lang="hu-HU"/>
        </a:p>
      </c:txPr>
    </c:legend>
    <c:plotVisOnly val="1"/>
    <c:dispBlanksAs val="gap"/>
  </c:chart>
  <c:txPr>
    <a:bodyPr/>
    <a:lstStyle/>
    <a:p>
      <a:pPr>
        <a:defRPr sz="1800"/>
      </a:pPr>
      <a:endParaRPr lang="hu-H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u-HU"/>
  <c:style val="11"/>
  <c:clrMapOvr bg1="dk1" tx1="lt1" bg2="dk2" tx2="lt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lang="en-US"/>
            </a:pPr>
            <a:r>
              <a:rPr lang="hu-HU"/>
              <a:t>A megyei fordulóban résztvevők megyénként</a:t>
            </a:r>
          </a:p>
          <a:p>
            <a:pPr>
              <a:defRPr lang="en-US"/>
            </a:pPr>
            <a:r>
              <a:rPr lang="hu-HU"/>
              <a:t>7-8. évf.</a:t>
            </a:r>
          </a:p>
        </c:rich>
      </c:tx>
      <c:layout>
        <c:manualLayout>
          <c:xMode val="edge"/>
          <c:yMode val="edge"/>
          <c:x val="0.16123778501628724"/>
          <c:y val="2.0100502512562842E-2"/>
        </c:manualLayout>
      </c:layout>
    </c:title>
    <c:plotArea>
      <c:layout>
        <c:manualLayout>
          <c:layoutTarget val="inner"/>
          <c:xMode val="edge"/>
          <c:yMode val="edge"/>
          <c:x val="9.4168857042776347E-2"/>
          <c:y val="0.16582914572864318"/>
          <c:w val="0.85893283023063161"/>
          <c:h val="0.48492462311557988"/>
        </c:manualLayout>
      </c:layout>
      <c:barChart>
        <c:barDir val="col"/>
        <c:grouping val="clustered"/>
        <c:ser>
          <c:idx val="0"/>
          <c:order val="0"/>
          <c:tx>
            <c:strRef>
              <c:f>számadatok!$C$8</c:f>
              <c:strCache>
                <c:ptCount val="1"/>
                <c:pt idx="0">
                  <c:v>Nevezett tanulók száma</c:v>
                </c:pt>
              </c:strCache>
            </c:strRef>
          </c:tx>
          <c:dLbls>
            <c:txPr>
              <a:bodyPr/>
              <a:lstStyle/>
              <a:p>
                <a:pPr>
                  <a:defRPr lang="en-US"/>
                </a:pPr>
                <a:endParaRPr lang="hu-HU"/>
              </a:p>
            </c:txPr>
            <c:showVal val="1"/>
          </c:dLbls>
          <c:cat>
            <c:strRef>
              <c:f>számadatok!$D$2:$W$2</c:f>
              <c:strCache>
                <c:ptCount val="20"/>
                <c:pt idx="0">
                  <c:v>Bács-Kiskun</c:v>
                </c:pt>
                <c:pt idx="1">
                  <c:v>Baranya </c:v>
                </c:pt>
                <c:pt idx="2">
                  <c:v>Békés</c:v>
                </c:pt>
                <c:pt idx="3">
                  <c:v>Borsod-Abaúj-Zemplén</c:v>
                </c:pt>
                <c:pt idx="4">
                  <c:v>Budapest</c:v>
                </c:pt>
                <c:pt idx="5">
                  <c:v>Csongrád</c:v>
                </c:pt>
                <c:pt idx="6">
                  <c:v>Fejér</c:v>
                </c:pt>
                <c:pt idx="7">
                  <c:v>Győr-Moson-Sopron</c:v>
                </c:pt>
                <c:pt idx="8">
                  <c:v>Hajdú-Bihar</c:v>
                </c:pt>
                <c:pt idx="9">
                  <c:v>Heves</c:v>
                </c:pt>
                <c:pt idx="10">
                  <c:v>Jász-Nagykun-Szolnok</c:v>
                </c:pt>
                <c:pt idx="11">
                  <c:v>Komárom-Esztergom</c:v>
                </c:pt>
                <c:pt idx="12">
                  <c:v>Nógrád</c:v>
                </c:pt>
                <c:pt idx="13">
                  <c:v>Pest</c:v>
                </c:pt>
                <c:pt idx="14">
                  <c:v>Somogy</c:v>
                </c:pt>
                <c:pt idx="15">
                  <c:v>Szabolcs-Szatmár-Bereg</c:v>
                </c:pt>
                <c:pt idx="16">
                  <c:v>Tolna</c:v>
                </c:pt>
                <c:pt idx="17">
                  <c:v>Vas</c:v>
                </c:pt>
                <c:pt idx="18">
                  <c:v>Veszprém</c:v>
                </c:pt>
                <c:pt idx="19">
                  <c:v>Zala</c:v>
                </c:pt>
              </c:strCache>
            </c:strRef>
          </c:cat>
          <c:val>
            <c:numRef>
              <c:f>számadatok!$D$8:$W$8</c:f>
              <c:numCache>
                <c:formatCode>General</c:formatCode>
                <c:ptCount val="20"/>
                <c:pt idx="0">
                  <c:v>6</c:v>
                </c:pt>
                <c:pt idx="1">
                  <c:v>14</c:v>
                </c:pt>
                <c:pt idx="2">
                  <c:v>6</c:v>
                </c:pt>
                <c:pt idx="3">
                  <c:v>6</c:v>
                </c:pt>
                <c:pt idx="4">
                  <c:v>46</c:v>
                </c:pt>
                <c:pt idx="5">
                  <c:v>2</c:v>
                </c:pt>
                <c:pt idx="6">
                  <c:v>6</c:v>
                </c:pt>
                <c:pt idx="7">
                  <c:v>10</c:v>
                </c:pt>
                <c:pt idx="8">
                  <c:v>15</c:v>
                </c:pt>
                <c:pt idx="9">
                  <c:v>15</c:v>
                </c:pt>
                <c:pt idx="10">
                  <c:v>4</c:v>
                </c:pt>
                <c:pt idx="11">
                  <c:v>4</c:v>
                </c:pt>
                <c:pt idx="12">
                  <c:v>9</c:v>
                </c:pt>
                <c:pt idx="13">
                  <c:v>10</c:v>
                </c:pt>
                <c:pt idx="14">
                  <c:v>3</c:v>
                </c:pt>
                <c:pt idx="15">
                  <c:v>6</c:v>
                </c:pt>
                <c:pt idx="16">
                  <c:v>0</c:v>
                </c:pt>
                <c:pt idx="17">
                  <c:v>8</c:v>
                </c:pt>
                <c:pt idx="18">
                  <c:v>12</c:v>
                </c:pt>
                <c:pt idx="19">
                  <c:v>4</c:v>
                </c:pt>
              </c:numCache>
            </c:numRef>
          </c:val>
        </c:ser>
        <c:ser>
          <c:idx val="1"/>
          <c:order val="1"/>
          <c:tx>
            <c:strRef>
              <c:f>számadatok!$C$10</c:f>
              <c:strCache>
                <c:ptCount val="1"/>
                <c:pt idx="0">
                  <c:v>Iskolák száma</c:v>
                </c:pt>
              </c:strCache>
            </c:strRef>
          </c:tx>
          <c:dLbls>
            <c:txPr>
              <a:bodyPr/>
              <a:lstStyle/>
              <a:p>
                <a:pPr>
                  <a:defRPr lang="en-US"/>
                </a:pPr>
                <a:endParaRPr lang="hu-HU"/>
              </a:p>
            </c:txPr>
            <c:showVal val="1"/>
          </c:dLbls>
          <c:cat>
            <c:strRef>
              <c:f>számadatok!$D$2:$W$2</c:f>
              <c:strCache>
                <c:ptCount val="20"/>
                <c:pt idx="0">
                  <c:v>Bács-Kiskun</c:v>
                </c:pt>
                <c:pt idx="1">
                  <c:v>Baranya </c:v>
                </c:pt>
                <c:pt idx="2">
                  <c:v>Békés</c:v>
                </c:pt>
                <c:pt idx="3">
                  <c:v>Borsod-Abaúj-Zemplén</c:v>
                </c:pt>
                <c:pt idx="4">
                  <c:v>Budapest</c:v>
                </c:pt>
                <c:pt idx="5">
                  <c:v>Csongrád</c:v>
                </c:pt>
                <c:pt idx="6">
                  <c:v>Fejér</c:v>
                </c:pt>
                <c:pt idx="7">
                  <c:v>Győr-Moson-Sopron</c:v>
                </c:pt>
                <c:pt idx="8">
                  <c:v>Hajdú-Bihar</c:v>
                </c:pt>
                <c:pt idx="9">
                  <c:v>Heves</c:v>
                </c:pt>
                <c:pt idx="10">
                  <c:v>Jász-Nagykun-Szolnok</c:v>
                </c:pt>
                <c:pt idx="11">
                  <c:v>Komárom-Esztergom</c:v>
                </c:pt>
                <c:pt idx="12">
                  <c:v>Nógrád</c:v>
                </c:pt>
                <c:pt idx="13">
                  <c:v>Pest</c:v>
                </c:pt>
                <c:pt idx="14">
                  <c:v>Somogy</c:v>
                </c:pt>
                <c:pt idx="15">
                  <c:v>Szabolcs-Szatmár-Bereg</c:v>
                </c:pt>
                <c:pt idx="16">
                  <c:v>Tolna</c:v>
                </c:pt>
                <c:pt idx="17">
                  <c:v>Vas</c:v>
                </c:pt>
                <c:pt idx="18">
                  <c:v>Veszprém</c:v>
                </c:pt>
                <c:pt idx="19">
                  <c:v>Zala</c:v>
                </c:pt>
              </c:strCache>
            </c:strRef>
          </c:cat>
          <c:val>
            <c:numRef>
              <c:f>számadatok!$D$10:$W$10</c:f>
              <c:numCache>
                <c:formatCode>General</c:formatCode>
                <c:ptCount val="20"/>
                <c:pt idx="0">
                  <c:v>3</c:v>
                </c:pt>
                <c:pt idx="1">
                  <c:v>5</c:v>
                </c:pt>
                <c:pt idx="2">
                  <c:v>3</c:v>
                </c:pt>
                <c:pt idx="3">
                  <c:v>6</c:v>
                </c:pt>
                <c:pt idx="4">
                  <c:v>36</c:v>
                </c:pt>
                <c:pt idx="5">
                  <c:v>1</c:v>
                </c:pt>
                <c:pt idx="6">
                  <c:v>3</c:v>
                </c:pt>
                <c:pt idx="7">
                  <c:v>4</c:v>
                </c:pt>
                <c:pt idx="8">
                  <c:v>5</c:v>
                </c:pt>
                <c:pt idx="9">
                  <c:v>7</c:v>
                </c:pt>
                <c:pt idx="10">
                  <c:v>3</c:v>
                </c:pt>
                <c:pt idx="11">
                  <c:v>3</c:v>
                </c:pt>
                <c:pt idx="12">
                  <c:v>4</c:v>
                </c:pt>
                <c:pt idx="13">
                  <c:v>5</c:v>
                </c:pt>
                <c:pt idx="14">
                  <c:v>3</c:v>
                </c:pt>
                <c:pt idx="15">
                  <c:v>4</c:v>
                </c:pt>
                <c:pt idx="16">
                  <c:v>0</c:v>
                </c:pt>
                <c:pt idx="17">
                  <c:v>7</c:v>
                </c:pt>
                <c:pt idx="18">
                  <c:v>9</c:v>
                </c:pt>
                <c:pt idx="19">
                  <c:v>3</c:v>
                </c:pt>
              </c:numCache>
            </c:numRef>
          </c:val>
        </c:ser>
        <c:axId val="81467648"/>
        <c:axId val="81526784"/>
      </c:barChart>
      <c:catAx>
        <c:axId val="81467648"/>
        <c:scaling>
          <c:orientation val="minMax"/>
        </c:scaling>
        <c:axPos val="b"/>
        <c:numFmt formatCode="General" sourceLinked="1"/>
        <c:tickLblPos val="nextTo"/>
        <c:txPr>
          <a:bodyPr rot="-5400000" vert="horz"/>
          <a:lstStyle/>
          <a:p>
            <a:pPr>
              <a:defRPr lang="en-US"/>
            </a:pPr>
            <a:endParaRPr lang="hu-HU"/>
          </a:p>
        </c:txPr>
        <c:crossAx val="81526784"/>
        <c:crosses val="autoZero"/>
        <c:auto val="1"/>
        <c:lblAlgn val="ctr"/>
        <c:lblOffset val="100"/>
        <c:tickLblSkip val="1"/>
        <c:tickMarkSkip val="1"/>
      </c:catAx>
      <c:valAx>
        <c:axId val="81526784"/>
        <c:scaling>
          <c:orientation val="minMax"/>
        </c:scaling>
        <c:axPos val="l"/>
        <c:majorGridlines/>
        <c:numFmt formatCode="General" sourceLinked="1"/>
        <c:tickLblPos val="nextTo"/>
        <c:txPr>
          <a:bodyPr rot="0" vert="horz"/>
          <a:lstStyle/>
          <a:p>
            <a:pPr>
              <a:defRPr lang="en-US"/>
            </a:pPr>
            <a:endParaRPr lang="hu-HU"/>
          </a:p>
        </c:txPr>
        <c:crossAx val="8146764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3190994022164233"/>
          <c:y val="0.17179843792098112"/>
          <c:w val="0.58331249339499158"/>
          <c:h val="6.5411537860021074E-2"/>
        </c:manualLayout>
      </c:layout>
      <c:txPr>
        <a:bodyPr/>
        <a:lstStyle/>
        <a:p>
          <a:pPr>
            <a:defRPr lang="en-US"/>
          </a:pPr>
          <a:endParaRPr lang="hu-HU"/>
        </a:p>
      </c:txPr>
    </c:legend>
    <c:plotVisOnly val="1"/>
    <c:dispBlanksAs val="gap"/>
  </c:chart>
  <c:txPr>
    <a:bodyPr/>
    <a:lstStyle/>
    <a:p>
      <a:pPr>
        <a:defRPr sz="1800"/>
      </a:pPr>
      <a:endParaRPr lang="hu-HU"/>
    </a:p>
  </c:txPr>
  <c:externalData r:id="rId2"/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u-HU"/>
  <c:style val="11"/>
  <c:clrMapOvr bg1="dk1" tx1="lt1" bg2="dk2" tx2="lt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lang="en-US"/>
            </a:pPr>
            <a:r>
              <a:rPr lang="hu-HU"/>
              <a:t>A megyei fordulóban résztvevők megyénként</a:t>
            </a:r>
          </a:p>
          <a:p>
            <a:pPr>
              <a:defRPr lang="en-US"/>
            </a:pPr>
            <a:r>
              <a:rPr lang="hu-HU"/>
              <a:t>9-10. évf.</a:t>
            </a:r>
          </a:p>
        </c:rich>
      </c:tx>
      <c:layout>
        <c:manualLayout>
          <c:xMode val="edge"/>
          <c:yMode val="edge"/>
          <c:x val="0.16123778501628724"/>
          <c:y val="2.0100502512562842E-2"/>
        </c:manualLayout>
      </c:layout>
    </c:title>
    <c:plotArea>
      <c:layout>
        <c:manualLayout>
          <c:layoutTarget val="inner"/>
          <c:xMode val="edge"/>
          <c:yMode val="edge"/>
          <c:x val="9.4168857042776347E-2"/>
          <c:y val="0.16582914572864318"/>
          <c:w val="0.85893283023063161"/>
          <c:h val="0.48492462311557988"/>
        </c:manualLayout>
      </c:layout>
      <c:barChart>
        <c:barDir val="col"/>
        <c:grouping val="clustered"/>
        <c:ser>
          <c:idx val="0"/>
          <c:order val="0"/>
          <c:tx>
            <c:strRef>
              <c:f>számadatok!$C$12</c:f>
              <c:strCache>
                <c:ptCount val="1"/>
                <c:pt idx="0">
                  <c:v>Nevezett tanulók száma</c:v>
                </c:pt>
              </c:strCache>
            </c:strRef>
          </c:tx>
          <c:dLbls>
            <c:txPr>
              <a:bodyPr/>
              <a:lstStyle/>
              <a:p>
                <a:pPr>
                  <a:defRPr lang="en-US"/>
                </a:pPr>
                <a:endParaRPr lang="hu-HU"/>
              </a:p>
            </c:txPr>
            <c:showVal val="1"/>
          </c:dLbls>
          <c:cat>
            <c:strRef>
              <c:f>számadatok!$D$2:$W$2</c:f>
              <c:strCache>
                <c:ptCount val="20"/>
                <c:pt idx="0">
                  <c:v>Bács-Kiskun</c:v>
                </c:pt>
                <c:pt idx="1">
                  <c:v>Baranya </c:v>
                </c:pt>
                <c:pt idx="2">
                  <c:v>Békés</c:v>
                </c:pt>
                <c:pt idx="3">
                  <c:v>Borsod-Abaúj-Zemplén</c:v>
                </c:pt>
                <c:pt idx="4">
                  <c:v>Budapest</c:v>
                </c:pt>
                <c:pt idx="5">
                  <c:v>Csongrád</c:v>
                </c:pt>
                <c:pt idx="6">
                  <c:v>Fejér</c:v>
                </c:pt>
                <c:pt idx="7">
                  <c:v>Győr-Moson-Sopron</c:v>
                </c:pt>
                <c:pt idx="8">
                  <c:v>Hajdú-Bihar</c:v>
                </c:pt>
                <c:pt idx="9">
                  <c:v>Heves</c:v>
                </c:pt>
                <c:pt idx="10">
                  <c:v>Jász-Nagykun-Szolnok</c:v>
                </c:pt>
                <c:pt idx="11">
                  <c:v>Komárom-Esztergom</c:v>
                </c:pt>
                <c:pt idx="12">
                  <c:v>Nógrád</c:v>
                </c:pt>
                <c:pt idx="13">
                  <c:v>Pest</c:v>
                </c:pt>
                <c:pt idx="14">
                  <c:v>Somogy</c:v>
                </c:pt>
                <c:pt idx="15">
                  <c:v>Szabolcs-Szatmár-Bereg</c:v>
                </c:pt>
                <c:pt idx="16">
                  <c:v>Tolna</c:v>
                </c:pt>
                <c:pt idx="17">
                  <c:v>Vas</c:v>
                </c:pt>
                <c:pt idx="18">
                  <c:v>Veszprém</c:v>
                </c:pt>
                <c:pt idx="19">
                  <c:v>Zala</c:v>
                </c:pt>
              </c:strCache>
            </c:strRef>
          </c:cat>
          <c:val>
            <c:numRef>
              <c:f>számadatok!$D$12:$W$12</c:f>
              <c:numCache>
                <c:formatCode>General</c:formatCode>
                <c:ptCount val="20"/>
                <c:pt idx="0">
                  <c:v>5</c:v>
                </c:pt>
                <c:pt idx="1">
                  <c:v>8</c:v>
                </c:pt>
                <c:pt idx="2">
                  <c:v>12</c:v>
                </c:pt>
                <c:pt idx="3">
                  <c:v>1</c:v>
                </c:pt>
                <c:pt idx="4">
                  <c:v>40</c:v>
                </c:pt>
                <c:pt idx="5">
                  <c:v>1</c:v>
                </c:pt>
                <c:pt idx="6">
                  <c:v>5</c:v>
                </c:pt>
                <c:pt idx="7">
                  <c:v>1</c:v>
                </c:pt>
                <c:pt idx="8">
                  <c:v>9</c:v>
                </c:pt>
                <c:pt idx="9">
                  <c:v>15</c:v>
                </c:pt>
                <c:pt idx="10">
                  <c:v>5</c:v>
                </c:pt>
                <c:pt idx="11">
                  <c:v>10</c:v>
                </c:pt>
                <c:pt idx="12">
                  <c:v>5</c:v>
                </c:pt>
                <c:pt idx="13">
                  <c:v>7</c:v>
                </c:pt>
                <c:pt idx="14">
                  <c:v>1</c:v>
                </c:pt>
                <c:pt idx="15">
                  <c:v>12</c:v>
                </c:pt>
                <c:pt idx="16">
                  <c:v>0</c:v>
                </c:pt>
                <c:pt idx="17">
                  <c:v>9</c:v>
                </c:pt>
                <c:pt idx="18">
                  <c:v>11</c:v>
                </c:pt>
                <c:pt idx="19">
                  <c:v>7</c:v>
                </c:pt>
              </c:numCache>
            </c:numRef>
          </c:val>
        </c:ser>
        <c:ser>
          <c:idx val="1"/>
          <c:order val="1"/>
          <c:tx>
            <c:strRef>
              <c:f>számadatok!$C$14</c:f>
              <c:strCache>
                <c:ptCount val="1"/>
                <c:pt idx="0">
                  <c:v>Iskolák száma</c:v>
                </c:pt>
              </c:strCache>
            </c:strRef>
          </c:tx>
          <c:dLbls>
            <c:txPr>
              <a:bodyPr/>
              <a:lstStyle/>
              <a:p>
                <a:pPr>
                  <a:defRPr lang="en-US"/>
                </a:pPr>
                <a:endParaRPr lang="hu-HU"/>
              </a:p>
            </c:txPr>
            <c:showVal val="1"/>
          </c:dLbls>
          <c:cat>
            <c:strRef>
              <c:f>számadatok!$D$2:$W$2</c:f>
              <c:strCache>
                <c:ptCount val="20"/>
                <c:pt idx="0">
                  <c:v>Bács-Kiskun</c:v>
                </c:pt>
                <c:pt idx="1">
                  <c:v>Baranya </c:v>
                </c:pt>
                <c:pt idx="2">
                  <c:v>Békés</c:v>
                </c:pt>
                <c:pt idx="3">
                  <c:v>Borsod-Abaúj-Zemplén</c:v>
                </c:pt>
                <c:pt idx="4">
                  <c:v>Budapest</c:v>
                </c:pt>
                <c:pt idx="5">
                  <c:v>Csongrád</c:v>
                </c:pt>
                <c:pt idx="6">
                  <c:v>Fejér</c:v>
                </c:pt>
                <c:pt idx="7">
                  <c:v>Győr-Moson-Sopron</c:v>
                </c:pt>
                <c:pt idx="8">
                  <c:v>Hajdú-Bihar</c:v>
                </c:pt>
                <c:pt idx="9">
                  <c:v>Heves</c:v>
                </c:pt>
                <c:pt idx="10">
                  <c:v>Jász-Nagykun-Szolnok</c:v>
                </c:pt>
                <c:pt idx="11">
                  <c:v>Komárom-Esztergom</c:v>
                </c:pt>
                <c:pt idx="12">
                  <c:v>Nógrád</c:v>
                </c:pt>
                <c:pt idx="13">
                  <c:v>Pest</c:v>
                </c:pt>
                <c:pt idx="14">
                  <c:v>Somogy</c:v>
                </c:pt>
                <c:pt idx="15">
                  <c:v>Szabolcs-Szatmár-Bereg</c:v>
                </c:pt>
                <c:pt idx="16">
                  <c:v>Tolna</c:v>
                </c:pt>
                <c:pt idx="17">
                  <c:v>Vas</c:v>
                </c:pt>
                <c:pt idx="18">
                  <c:v>Veszprém</c:v>
                </c:pt>
                <c:pt idx="19">
                  <c:v>Zala</c:v>
                </c:pt>
              </c:strCache>
            </c:strRef>
          </c:cat>
          <c:val>
            <c:numRef>
              <c:f>számadatok!$D$14:$W$14</c:f>
              <c:numCache>
                <c:formatCode>General</c:formatCode>
                <c:ptCount val="20"/>
                <c:pt idx="0">
                  <c:v>4</c:v>
                </c:pt>
                <c:pt idx="1">
                  <c:v>5</c:v>
                </c:pt>
                <c:pt idx="2">
                  <c:v>5</c:v>
                </c:pt>
                <c:pt idx="3">
                  <c:v>1</c:v>
                </c:pt>
                <c:pt idx="4">
                  <c:v>15</c:v>
                </c:pt>
                <c:pt idx="5">
                  <c:v>1</c:v>
                </c:pt>
                <c:pt idx="6">
                  <c:v>3</c:v>
                </c:pt>
                <c:pt idx="7">
                  <c:v>1</c:v>
                </c:pt>
                <c:pt idx="8">
                  <c:v>4</c:v>
                </c:pt>
                <c:pt idx="9">
                  <c:v>7</c:v>
                </c:pt>
                <c:pt idx="10">
                  <c:v>4</c:v>
                </c:pt>
                <c:pt idx="11">
                  <c:v>5</c:v>
                </c:pt>
                <c:pt idx="12">
                  <c:v>2</c:v>
                </c:pt>
                <c:pt idx="13">
                  <c:v>4</c:v>
                </c:pt>
                <c:pt idx="14">
                  <c:v>1</c:v>
                </c:pt>
                <c:pt idx="15">
                  <c:v>6</c:v>
                </c:pt>
                <c:pt idx="16">
                  <c:v>0</c:v>
                </c:pt>
                <c:pt idx="17">
                  <c:v>5</c:v>
                </c:pt>
                <c:pt idx="18">
                  <c:v>8</c:v>
                </c:pt>
                <c:pt idx="19">
                  <c:v>4</c:v>
                </c:pt>
              </c:numCache>
            </c:numRef>
          </c:val>
        </c:ser>
        <c:axId val="81561472"/>
        <c:axId val="81563008"/>
      </c:barChart>
      <c:catAx>
        <c:axId val="81561472"/>
        <c:scaling>
          <c:orientation val="minMax"/>
        </c:scaling>
        <c:axPos val="b"/>
        <c:numFmt formatCode="General" sourceLinked="1"/>
        <c:tickLblPos val="nextTo"/>
        <c:txPr>
          <a:bodyPr rot="-5400000" vert="horz"/>
          <a:lstStyle/>
          <a:p>
            <a:pPr>
              <a:defRPr lang="en-US"/>
            </a:pPr>
            <a:endParaRPr lang="hu-HU"/>
          </a:p>
        </c:txPr>
        <c:crossAx val="81563008"/>
        <c:crosses val="autoZero"/>
        <c:auto val="1"/>
        <c:lblAlgn val="ctr"/>
        <c:lblOffset val="100"/>
        <c:tickLblSkip val="1"/>
        <c:tickMarkSkip val="1"/>
      </c:catAx>
      <c:valAx>
        <c:axId val="81563008"/>
        <c:scaling>
          <c:orientation val="minMax"/>
        </c:scaling>
        <c:axPos val="l"/>
        <c:majorGridlines/>
        <c:numFmt formatCode="General" sourceLinked="1"/>
        <c:tickLblPos val="nextTo"/>
        <c:txPr>
          <a:bodyPr rot="0" vert="horz"/>
          <a:lstStyle/>
          <a:p>
            <a:pPr>
              <a:defRPr lang="en-US"/>
            </a:pPr>
            <a:endParaRPr lang="hu-HU"/>
          </a:p>
        </c:txPr>
        <c:crossAx val="815614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31557904214258337"/>
          <c:y val="0.16803514144065326"/>
          <c:w val="0.58331249339499158"/>
          <c:h val="6.5411537860021074E-2"/>
        </c:manualLayout>
      </c:layout>
      <c:txPr>
        <a:bodyPr/>
        <a:lstStyle/>
        <a:p>
          <a:pPr>
            <a:defRPr lang="en-US"/>
          </a:pPr>
          <a:endParaRPr lang="hu-HU"/>
        </a:p>
      </c:txPr>
    </c:legend>
    <c:plotVisOnly val="1"/>
    <c:dispBlanksAs val="gap"/>
  </c:chart>
  <c:txPr>
    <a:bodyPr/>
    <a:lstStyle/>
    <a:p>
      <a:pPr>
        <a:defRPr sz="1800"/>
      </a:pPr>
      <a:endParaRPr lang="hu-HU"/>
    </a:p>
  </c:txPr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u-HU"/>
  <c:style val="11"/>
  <c:clrMapOvr bg1="dk1" tx1="lt1" bg2="dk2" tx2="lt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lang="en-US"/>
            </a:pPr>
            <a:r>
              <a:rPr lang="hu-HU"/>
              <a:t>A versenyzők száma kategóriánként</a:t>
            </a:r>
          </a:p>
        </c:rich>
      </c:tx>
      <c:layout>
        <c:manualLayout>
          <c:xMode val="edge"/>
          <c:yMode val="edge"/>
          <c:x val="0.23737757328283388"/>
          <c:y val="4.0904236213408912E-2"/>
        </c:manualLayout>
      </c:layout>
    </c:title>
    <c:plotArea>
      <c:layout>
        <c:manualLayout>
          <c:layoutTarget val="inner"/>
          <c:xMode val="edge"/>
          <c:yMode val="edge"/>
          <c:x val="5.8524236873416825E-2"/>
          <c:y val="0.16582914572864318"/>
          <c:w val="0.90969269543671161"/>
          <c:h val="0.48492462311557988"/>
        </c:manualLayout>
      </c:layout>
      <c:barChart>
        <c:barDir val="col"/>
        <c:grouping val="clustered"/>
        <c:ser>
          <c:idx val="0"/>
          <c:order val="0"/>
          <c:tx>
            <c:strRef>
              <c:f>számadatok!$C$4</c:f>
              <c:strCache>
                <c:ptCount val="1"/>
                <c:pt idx="0">
                  <c:v>Nevezett tanulók száma 5-6. évf.</c:v>
                </c:pt>
              </c:strCache>
            </c:strRef>
          </c:tx>
          <c:dLbls>
            <c:txPr>
              <a:bodyPr/>
              <a:lstStyle/>
              <a:p>
                <a:pPr>
                  <a:defRPr lang="en-US" sz="1600"/>
                </a:pPr>
                <a:endParaRPr lang="hu-HU"/>
              </a:p>
            </c:txPr>
            <c:showVal val="1"/>
          </c:dLbls>
          <c:cat>
            <c:strRef>
              <c:f>számadatok!$D$2:$W$2</c:f>
              <c:strCache>
                <c:ptCount val="20"/>
                <c:pt idx="0">
                  <c:v>Bács-Kiskun</c:v>
                </c:pt>
                <c:pt idx="1">
                  <c:v>Baranya </c:v>
                </c:pt>
                <c:pt idx="2">
                  <c:v>Békés</c:v>
                </c:pt>
                <c:pt idx="3">
                  <c:v>Borsod-Abaúj-Zemplén</c:v>
                </c:pt>
                <c:pt idx="4">
                  <c:v>Budapest</c:v>
                </c:pt>
                <c:pt idx="5">
                  <c:v>Csongrád</c:v>
                </c:pt>
                <c:pt idx="6">
                  <c:v>Fejér</c:v>
                </c:pt>
                <c:pt idx="7">
                  <c:v>Győr-Moson-Sopron</c:v>
                </c:pt>
                <c:pt idx="8">
                  <c:v>Hajdú-Bihar</c:v>
                </c:pt>
                <c:pt idx="9">
                  <c:v>Heves</c:v>
                </c:pt>
                <c:pt idx="10">
                  <c:v>Jász-Nagykun-Szolnok</c:v>
                </c:pt>
                <c:pt idx="11">
                  <c:v>Komárom-Esztergom</c:v>
                </c:pt>
                <c:pt idx="12">
                  <c:v>Nógrád</c:v>
                </c:pt>
                <c:pt idx="13">
                  <c:v>Pest</c:v>
                </c:pt>
                <c:pt idx="14">
                  <c:v>Somogy</c:v>
                </c:pt>
                <c:pt idx="15">
                  <c:v>Szabolcs-Szatmár-Bereg</c:v>
                </c:pt>
                <c:pt idx="16">
                  <c:v>Tolna</c:v>
                </c:pt>
                <c:pt idx="17">
                  <c:v>Vas</c:v>
                </c:pt>
                <c:pt idx="18">
                  <c:v>Veszprém</c:v>
                </c:pt>
                <c:pt idx="19">
                  <c:v>Zala</c:v>
                </c:pt>
              </c:strCache>
            </c:strRef>
          </c:cat>
          <c:val>
            <c:numRef>
              <c:f>számadatok!$D$4:$W$4</c:f>
              <c:numCache>
                <c:formatCode>General</c:formatCode>
                <c:ptCount val="20"/>
                <c:pt idx="0">
                  <c:v>5</c:v>
                </c:pt>
                <c:pt idx="1">
                  <c:v>14</c:v>
                </c:pt>
                <c:pt idx="2">
                  <c:v>5</c:v>
                </c:pt>
                <c:pt idx="3">
                  <c:v>5</c:v>
                </c:pt>
                <c:pt idx="4">
                  <c:v>0</c:v>
                </c:pt>
                <c:pt idx="5">
                  <c:v>9</c:v>
                </c:pt>
                <c:pt idx="6">
                  <c:v>6</c:v>
                </c:pt>
                <c:pt idx="7">
                  <c:v>3</c:v>
                </c:pt>
                <c:pt idx="8">
                  <c:v>3</c:v>
                </c:pt>
                <c:pt idx="9">
                  <c:v>11</c:v>
                </c:pt>
                <c:pt idx="10">
                  <c:v>0</c:v>
                </c:pt>
                <c:pt idx="11">
                  <c:v>3</c:v>
                </c:pt>
                <c:pt idx="12">
                  <c:v>6</c:v>
                </c:pt>
                <c:pt idx="13">
                  <c:v>3</c:v>
                </c:pt>
                <c:pt idx="14">
                  <c:v>3</c:v>
                </c:pt>
                <c:pt idx="15">
                  <c:v>10</c:v>
                </c:pt>
                <c:pt idx="16">
                  <c:v>0</c:v>
                </c:pt>
                <c:pt idx="17">
                  <c:v>14</c:v>
                </c:pt>
                <c:pt idx="18">
                  <c:v>6</c:v>
                </c:pt>
                <c:pt idx="19">
                  <c:v>3</c:v>
                </c:pt>
              </c:numCache>
            </c:numRef>
          </c:val>
        </c:ser>
        <c:ser>
          <c:idx val="1"/>
          <c:order val="1"/>
          <c:tx>
            <c:strRef>
              <c:f>számadatok!$C$8</c:f>
              <c:strCache>
                <c:ptCount val="1"/>
                <c:pt idx="0">
                  <c:v>Nevezett tanulók száma 7-8. évf.</c:v>
                </c:pt>
              </c:strCache>
            </c:strRef>
          </c:tx>
          <c:dLbls>
            <c:txPr>
              <a:bodyPr/>
              <a:lstStyle/>
              <a:p>
                <a:pPr>
                  <a:defRPr lang="en-US" sz="1600"/>
                </a:pPr>
                <a:endParaRPr lang="hu-HU"/>
              </a:p>
            </c:txPr>
            <c:showVal val="1"/>
          </c:dLbls>
          <c:cat>
            <c:strRef>
              <c:f>számadatok!$D$2:$W$2</c:f>
              <c:strCache>
                <c:ptCount val="20"/>
                <c:pt idx="0">
                  <c:v>Bács-Kiskun</c:v>
                </c:pt>
                <c:pt idx="1">
                  <c:v>Baranya </c:v>
                </c:pt>
                <c:pt idx="2">
                  <c:v>Békés</c:v>
                </c:pt>
                <c:pt idx="3">
                  <c:v>Borsod-Abaúj-Zemplén</c:v>
                </c:pt>
                <c:pt idx="4">
                  <c:v>Budapest</c:v>
                </c:pt>
                <c:pt idx="5">
                  <c:v>Csongrád</c:v>
                </c:pt>
                <c:pt idx="6">
                  <c:v>Fejér</c:v>
                </c:pt>
                <c:pt idx="7">
                  <c:v>Győr-Moson-Sopron</c:v>
                </c:pt>
                <c:pt idx="8">
                  <c:v>Hajdú-Bihar</c:v>
                </c:pt>
                <c:pt idx="9">
                  <c:v>Heves</c:v>
                </c:pt>
                <c:pt idx="10">
                  <c:v>Jász-Nagykun-Szolnok</c:v>
                </c:pt>
                <c:pt idx="11">
                  <c:v>Komárom-Esztergom</c:v>
                </c:pt>
                <c:pt idx="12">
                  <c:v>Nógrád</c:v>
                </c:pt>
                <c:pt idx="13">
                  <c:v>Pest</c:v>
                </c:pt>
                <c:pt idx="14">
                  <c:v>Somogy</c:v>
                </c:pt>
                <c:pt idx="15">
                  <c:v>Szabolcs-Szatmár-Bereg</c:v>
                </c:pt>
                <c:pt idx="16">
                  <c:v>Tolna</c:v>
                </c:pt>
                <c:pt idx="17">
                  <c:v>Vas</c:v>
                </c:pt>
                <c:pt idx="18">
                  <c:v>Veszprém</c:v>
                </c:pt>
                <c:pt idx="19">
                  <c:v>Zala</c:v>
                </c:pt>
              </c:strCache>
            </c:strRef>
          </c:cat>
          <c:val>
            <c:numRef>
              <c:f>számadatok!$D$8:$W$8</c:f>
              <c:numCache>
                <c:formatCode>General</c:formatCode>
                <c:ptCount val="20"/>
                <c:pt idx="0">
                  <c:v>6</c:v>
                </c:pt>
                <c:pt idx="1">
                  <c:v>14</c:v>
                </c:pt>
                <c:pt idx="2">
                  <c:v>6</c:v>
                </c:pt>
                <c:pt idx="3">
                  <c:v>6</c:v>
                </c:pt>
                <c:pt idx="4">
                  <c:v>46</c:v>
                </c:pt>
                <c:pt idx="5">
                  <c:v>2</c:v>
                </c:pt>
                <c:pt idx="6">
                  <c:v>6</c:v>
                </c:pt>
                <c:pt idx="7">
                  <c:v>10</c:v>
                </c:pt>
                <c:pt idx="8">
                  <c:v>15</c:v>
                </c:pt>
                <c:pt idx="9">
                  <c:v>15</c:v>
                </c:pt>
                <c:pt idx="10">
                  <c:v>4</c:v>
                </c:pt>
                <c:pt idx="11">
                  <c:v>4</c:v>
                </c:pt>
                <c:pt idx="12">
                  <c:v>9</c:v>
                </c:pt>
                <c:pt idx="13">
                  <c:v>10</c:v>
                </c:pt>
                <c:pt idx="14">
                  <c:v>3</c:v>
                </c:pt>
                <c:pt idx="15">
                  <c:v>6</c:v>
                </c:pt>
                <c:pt idx="16">
                  <c:v>0</c:v>
                </c:pt>
                <c:pt idx="17">
                  <c:v>8</c:v>
                </c:pt>
                <c:pt idx="18">
                  <c:v>12</c:v>
                </c:pt>
                <c:pt idx="19">
                  <c:v>4</c:v>
                </c:pt>
              </c:numCache>
            </c:numRef>
          </c:val>
        </c:ser>
        <c:ser>
          <c:idx val="2"/>
          <c:order val="2"/>
          <c:tx>
            <c:strRef>
              <c:f>számadatok!$C$12</c:f>
              <c:strCache>
                <c:ptCount val="1"/>
                <c:pt idx="0">
                  <c:v>Nevezett tanulók száma 9-10. évf.</c:v>
                </c:pt>
              </c:strCache>
            </c:strRef>
          </c:tx>
          <c:dLbls>
            <c:txPr>
              <a:bodyPr/>
              <a:lstStyle/>
              <a:p>
                <a:pPr>
                  <a:defRPr lang="en-US" sz="1600"/>
                </a:pPr>
                <a:endParaRPr lang="hu-HU"/>
              </a:p>
            </c:txPr>
            <c:showVal val="1"/>
          </c:dLbls>
          <c:cat>
            <c:strRef>
              <c:f>számadatok!$D$2:$W$2</c:f>
              <c:strCache>
                <c:ptCount val="20"/>
                <c:pt idx="0">
                  <c:v>Bács-Kiskun</c:v>
                </c:pt>
                <c:pt idx="1">
                  <c:v>Baranya </c:v>
                </c:pt>
                <c:pt idx="2">
                  <c:v>Békés</c:v>
                </c:pt>
                <c:pt idx="3">
                  <c:v>Borsod-Abaúj-Zemplén</c:v>
                </c:pt>
                <c:pt idx="4">
                  <c:v>Budapest</c:v>
                </c:pt>
                <c:pt idx="5">
                  <c:v>Csongrád</c:v>
                </c:pt>
                <c:pt idx="6">
                  <c:v>Fejér</c:v>
                </c:pt>
                <c:pt idx="7">
                  <c:v>Győr-Moson-Sopron</c:v>
                </c:pt>
                <c:pt idx="8">
                  <c:v>Hajdú-Bihar</c:v>
                </c:pt>
                <c:pt idx="9">
                  <c:v>Heves</c:v>
                </c:pt>
                <c:pt idx="10">
                  <c:v>Jász-Nagykun-Szolnok</c:v>
                </c:pt>
                <c:pt idx="11">
                  <c:v>Komárom-Esztergom</c:v>
                </c:pt>
                <c:pt idx="12">
                  <c:v>Nógrád</c:v>
                </c:pt>
                <c:pt idx="13">
                  <c:v>Pest</c:v>
                </c:pt>
                <c:pt idx="14">
                  <c:v>Somogy</c:v>
                </c:pt>
                <c:pt idx="15">
                  <c:v>Szabolcs-Szatmár-Bereg</c:v>
                </c:pt>
                <c:pt idx="16">
                  <c:v>Tolna</c:v>
                </c:pt>
                <c:pt idx="17">
                  <c:v>Vas</c:v>
                </c:pt>
                <c:pt idx="18">
                  <c:v>Veszprém</c:v>
                </c:pt>
                <c:pt idx="19">
                  <c:v>Zala</c:v>
                </c:pt>
              </c:strCache>
            </c:strRef>
          </c:cat>
          <c:val>
            <c:numRef>
              <c:f>számadatok!$D$12:$W$12</c:f>
              <c:numCache>
                <c:formatCode>General</c:formatCode>
                <c:ptCount val="20"/>
                <c:pt idx="0">
                  <c:v>5</c:v>
                </c:pt>
                <c:pt idx="1">
                  <c:v>8</c:v>
                </c:pt>
                <c:pt idx="2">
                  <c:v>12</c:v>
                </c:pt>
                <c:pt idx="3">
                  <c:v>1</c:v>
                </c:pt>
                <c:pt idx="4">
                  <c:v>40</c:v>
                </c:pt>
                <c:pt idx="5">
                  <c:v>1</c:v>
                </c:pt>
                <c:pt idx="6">
                  <c:v>5</c:v>
                </c:pt>
                <c:pt idx="7">
                  <c:v>1</c:v>
                </c:pt>
                <c:pt idx="8">
                  <c:v>9</c:v>
                </c:pt>
                <c:pt idx="9">
                  <c:v>15</c:v>
                </c:pt>
                <c:pt idx="10">
                  <c:v>5</c:v>
                </c:pt>
                <c:pt idx="11">
                  <c:v>10</c:v>
                </c:pt>
                <c:pt idx="12">
                  <c:v>5</c:v>
                </c:pt>
                <c:pt idx="13">
                  <c:v>7</c:v>
                </c:pt>
                <c:pt idx="14">
                  <c:v>1</c:v>
                </c:pt>
                <c:pt idx="15">
                  <c:v>12</c:v>
                </c:pt>
                <c:pt idx="16">
                  <c:v>0</c:v>
                </c:pt>
                <c:pt idx="17">
                  <c:v>9</c:v>
                </c:pt>
                <c:pt idx="18">
                  <c:v>11</c:v>
                </c:pt>
                <c:pt idx="19">
                  <c:v>7</c:v>
                </c:pt>
              </c:numCache>
            </c:numRef>
          </c:val>
        </c:ser>
        <c:axId val="82675584"/>
        <c:axId val="82677120"/>
      </c:barChart>
      <c:catAx>
        <c:axId val="82675584"/>
        <c:scaling>
          <c:orientation val="minMax"/>
        </c:scaling>
        <c:axPos val="b"/>
        <c:numFmt formatCode="General" sourceLinked="1"/>
        <c:tickLblPos val="nextTo"/>
        <c:txPr>
          <a:bodyPr rot="-5400000" vert="horz"/>
          <a:lstStyle/>
          <a:p>
            <a:pPr>
              <a:defRPr lang="en-US"/>
            </a:pPr>
            <a:endParaRPr lang="hu-HU"/>
          </a:p>
        </c:txPr>
        <c:crossAx val="82677120"/>
        <c:crosses val="autoZero"/>
        <c:auto val="1"/>
        <c:lblAlgn val="ctr"/>
        <c:lblOffset val="100"/>
        <c:tickLblSkip val="1"/>
        <c:tickMarkSkip val="1"/>
      </c:catAx>
      <c:valAx>
        <c:axId val="82677120"/>
        <c:scaling>
          <c:orientation val="minMax"/>
        </c:scaling>
        <c:axPos val="l"/>
        <c:majorGridlines/>
        <c:numFmt formatCode="General" sourceLinked="1"/>
        <c:tickLblPos val="nextTo"/>
        <c:txPr>
          <a:bodyPr rot="0" vert="horz"/>
          <a:lstStyle/>
          <a:p>
            <a:pPr>
              <a:defRPr lang="en-US"/>
            </a:pPr>
            <a:endParaRPr lang="hu-HU"/>
          </a:p>
        </c:txPr>
        <c:crossAx val="826755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35467829183636157"/>
          <c:y val="0.16171325155194494"/>
          <c:w val="0.58331249339499158"/>
          <c:h val="0.14919134122571684"/>
        </c:manualLayout>
      </c:layout>
      <c:txPr>
        <a:bodyPr/>
        <a:lstStyle/>
        <a:p>
          <a:pPr>
            <a:defRPr lang="en-US"/>
          </a:pPr>
          <a:endParaRPr lang="hu-HU"/>
        </a:p>
      </c:txPr>
    </c:legend>
    <c:plotVisOnly val="1"/>
    <c:dispBlanksAs val="gap"/>
  </c:chart>
  <c:txPr>
    <a:bodyPr/>
    <a:lstStyle/>
    <a:p>
      <a:pPr>
        <a:defRPr sz="1800"/>
      </a:pPr>
      <a:endParaRPr lang="hu-HU"/>
    </a:p>
  </c:txPr>
  <c:externalData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u-HU"/>
  <c:style val="15"/>
  <c:chart>
    <c:title>
      <c:tx>
        <c:rich>
          <a:bodyPr/>
          <a:lstStyle/>
          <a:p>
            <a:pPr>
              <a:defRPr lang="en-US"/>
            </a:pPr>
            <a:r>
              <a:rPr lang="hu-HU"/>
              <a:t>A versenyen résztvevő i</a:t>
            </a:r>
            <a:r>
              <a:rPr lang="en-US"/>
              <a:t>skolák száma</a:t>
            </a:r>
            <a:endParaRPr lang="hu-HU"/>
          </a:p>
          <a:p>
            <a:pPr>
              <a:defRPr lang="en-US"/>
            </a:pPr>
            <a:r>
              <a:rPr lang="en-US"/>
              <a:t>az utolsó 3 tanévben</a:t>
            </a:r>
          </a:p>
        </c:rich>
      </c:tx>
      <c:layout>
        <c:manualLayout>
          <c:xMode val="edge"/>
          <c:yMode val="edge"/>
          <c:x val="0.23808516857101344"/>
          <c:y val="4.2322688830562935E-2"/>
        </c:manualLayout>
      </c:layout>
    </c:title>
    <c:plotArea>
      <c:layout>
        <c:manualLayout>
          <c:layoutTarget val="inner"/>
          <c:xMode val="edge"/>
          <c:yMode val="edge"/>
          <c:x val="6.9467908485467703E-2"/>
          <c:y val="0.16582914572864318"/>
          <c:w val="0.88363378411305349"/>
          <c:h val="0.48492462311557977"/>
        </c:manualLayout>
      </c:layout>
      <c:barChart>
        <c:barDir val="col"/>
        <c:grouping val="clustered"/>
        <c:ser>
          <c:idx val="0"/>
          <c:order val="0"/>
          <c:tx>
            <c:strRef>
              <c:f>Sheet1!$B$17</c:f>
              <c:strCache>
                <c:ptCount val="1"/>
                <c:pt idx="0">
                  <c:v>2007/08, Iskolák száma</c:v>
                </c:pt>
              </c:strCache>
            </c:strRef>
          </c:tx>
          <c:dLbls>
            <c:txPr>
              <a:bodyPr/>
              <a:lstStyle/>
              <a:p>
                <a:pPr>
                  <a:defRPr lang="en-US" sz="1000"/>
                </a:pPr>
                <a:endParaRPr lang="hu-HU"/>
              </a:p>
            </c:txPr>
            <c:showVal val="1"/>
          </c:dLbls>
          <c:cat>
            <c:strRef>
              <c:f>Sheet1!$C$1:$V$1</c:f>
              <c:strCache>
                <c:ptCount val="20"/>
                <c:pt idx="0">
                  <c:v>Bács-Kiskun</c:v>
                </c:pt>
                <c:pt idx="1">
                  <c:v>Baranya </c:v>
                </c:pt>
                <c:pt idx="2">
                  <c:v>Békés</c:v>
                </c:pt>
                <c:pt idx="3">
                  <c:v>Borsod-Abaúj-Zemplén</c:v>
                </c:pt>
                <c:pt idx="4">
                  <c:v>Budapest</c:v>
                </c:pt>
                <c:pt idx="5">
                  <c:v>Csongrád</c:v>
                </c:pt>
                <c:pt idx="6">
                  <c:v>Fejér</c:v>
                </c:pt>
                <c:pt idx="7">
                  <c:v>Győr-Moson-Sopron</c:v>
                </c:pt>
                <c:pt idx="8">
                  <c:v>Hajdú-Bihar</c:v>
                </c:pt>
                <c:pt idx="9">
                  <c:v>Heves</c:v>
                </c:pt>
                <c:pt idx="10">
                  <c:v>Jász-Nagykun-Szolnok</c:v>
                </c:pt>
                <c:pt idx="11">
                  <c:v>Komárom-Esztergom</c:v>
                </c:pt>
                <c:pt idx="12">
                  <c:v>Nógrád</c:v>
                </c:pt>
                <c:pt idx="13">
                  <c:v>Pest</c:v>
                </c:pt>
                <c:pt idx="14">
                  <c:v>Somogy</c:v>
                </c:pt>
                <c:pt idx="15">
                  <c:v>Szabolcs-Szatmár-Bereg</c:v>
                </c:pt>
                <c:pt idx="16">
                  <c:v>Tolna</c:v>
                </c:pt>
                <c:pt idx="17">
                  <c:v>Vas</c:v>
                </c:pt>
                <c:pt idx="18">
                  <c:v>Veszprém</c:v>
                </c:pt>
                <c:pt idx="19">
                  <c:v>Zala</c:v>
                </c:pt>
              </c:strCache>
            </c:strRef>
          </c:cat>
          <c:val>
            <c:numRef>
              <c:f>Sheet1!$C$17:$V$17</c:f>
              <c:numCache>
                <c:formatCode>General</c:formatCode>
                <c:ptCount val="20"/>
                <c:pt idx="0">
                  <c:v>8</c:v>
                </c:pt>
                <c:pt idx="1">
                  <c:v>9</c:v>
                </c:pt>
                <c:pt idx="2">
                  <c:v>9</c:v>
                </c:pt>
                <c:pt idx="3">
                  <c:v>9</c:v>
                </c:pt>
                <c:pt idx="4">
                  <c:v>32</c:v>
                </c:pt>
                <c:pt idx="5">
                  <c:v>0</c:v>
                </c:pt>
                <c:pt idx="6">
                  <c:v>8</c:v>
                </c:pt>
                <c:pt idx="7">
                  <c:v>9</c:v>
                </c:pt>
                <c:pt idx="8">
                  <c:v>7</c:v>
                </c:pt>
                <c:pt idx="9">
                  <c:v>16</c:v>
                </c:pt>
                <c:pt idx="10">
                  <c:v>10</c:v>
                </c:pt>
                <c:pt idx="11">
                  <c:v>7</c:v>
                </c:pt>
                <c:pt idx="12">
                  <c:v>3</c:v>
                </c:pt>
                <c:pt idx="13">
                  <c:v>9</c:v>
                </c:pt>
                <c:pt idx="14">
                  <c:v>4</c:v>
                </c:pt>
                <c:pt idx="15">
                  <c:v>11</c:v>
                </c:pt>
                <c:pt idx="16">
                  <c:v>0</c:v>
                </c:pt>
                <c:pt idx="17">
                  <c:v>7</c:v>
                </c:pt>
                <c:pt idx="18">
                  <c:v>11</c:v>
                </c:pt>
                <c:pt idx="19">
                  <c:v>7</c:v>
                </c:pt>
              </c:numCache>
            </c:numRef>
          </c:val>
        </c:ser>
        <c:ser>
          <c:idx val="1"/>
          <c:order val="1"/>
          <c:tx>
            <c:strRef>
              <c:f>Sheet1!$B$18</c:f>
              <c:strCache>
                <c:ptCount val="1"/>
                <c:pt idx="0">
                  <c:v>2008/09, Iskolák száma</c:v>
                </c:pt>
              </c:strCache>
            </c:strRef>
          </c:tx>
          <c:dLbls>
            <c:txPr>
              <a:bodyPr/>
              <a:lstStyle/>
              <a:p>
                <a:pPr>
                  <a:defRPr lang="en-US" sz="1000"/>
                </a:pPr>
                <a:endParaRPr lang="hu-HU"/>
              </a:p>
            </c:txPr>
            <c:showVal val="1"/>
          </c:dLbls>
          <c:cat>
            <c:strRef>
              <c:f>Sheet1!$C$1:$V$1</c:f>
              <c:strCache>
                <c:ptCount val="20"/>
                <c:pt idx="0">
                  <c:v>Bács-Kiskun</c:v>
                </c:pt>
                <c:pt idx="1">
                  <c:v>Baranya </c:v>
                </c:pt>
                <c:pt idx="2">
                  <c:v>Békés</c:v>
                </c:pt>
                <c:pt idx="3">
                  <c:v>Borsod-Abaúj-Zemplén</c:v>
                </c:pt>
                <c:pt idx="4">
                  <c:v>Budapest</c:v>
                </c:pt>
                <c:pt idx="5">
                  <c:v>Csongrád</c:v>
                </c:pt>
                <c:pt idx="6">
                  <c:v>Fejér</c:v>
                </c:pt>
                <c:pt idx="7">
                  <c:v>Győr-Moson-Sopron</c:v>
                </c:pt>
                <c:pt idx="8">
                  <c:v>Hajdú-Bihar</c:v>
                </c:pt>
                <c:pt idx="9">
                  <c:v>Heves</c:v>
                </c:pt>
                <c:pt idx="10">
                  <c:v>Jász-Nagykun-Szolnok</c:v>
                </c:pt>
                <c:pt idx="11">
                  <c:v>Komárom-Esztergom</c:v>
                </c:pt>
                <c:pt idx="12">
                  <c:v>Nógrád</c:v>
                </c:pt>
                <c:pt idx="13">
                  <c:v>Pest</c:v>
                </c:pt>
                <c:pt idx="14">
                  <c:v>Somogy</c:v>
                </c:pt>
                <c:pt idx="15">
                  <c:v>Szabolcs-Szatmár-Bereg</c:v>
                </c:pt>
                <c:pt idx="16">
                  <c:v>Tolna</c:v>
                </c:pt>
                <c:pt idx="17">
                  <c:v>Vas</c:v>
                </c:pt>
                <c:pt idx="18">
                  <c:v>Veszprém</c:v>
                </c:pt>
                <c:pt idx="19">
                  <c:v>Zala</c:v>
                </c:pt>
              </c:strCache>
            </c:strRef>
          </c:cat>
          <c:val>
            <c:numRef>
              <c:f>Sheet1!$C$18:$V$18</c:f>
              <c:numCache>
                <c:formatCode>General</c:formatCode>
                <c:ptCount val="20"/>
                <c:pt idx="0">
                  <c:v>8</c:v>
                </c:pt>
                <c:pt idx="1">
                  <c:v>10</c:v>
                </c:pt>
                <c:pt idx="2">
                  <c:v>11</c:v>
                </c:pt>
                <c:pt idx="3">
                  <c:v>12</c:v>
                </c:pt>
                <c:pt idx="4">
                  <c:v>68</c:v>
                </c:pt>
                <c:pt idx="5">
                  <c:v>1</c:v>
                </c:pt>
                <c:pt idx="6">
                  <c:v>2</c:v>
                </c:pt>
                <c:pt idx="7">
                  <c:v>7</c:v>
                </c:pt>
                <c:pt idx="8">
                  <c:v>10</c:v>
                </c:pt>
                <c:pt idx="9">
                  <c:v>5</c:v>
                </c:pt>
                <c:pt idx="10">
                  <c:v>10</c:v>
                </c:pt>
                <c:pt idx="11">
                  <c:v>9</c:v>
                </c:pt>
                <c:pt idx="12">
                  <c:v>4</c:v>
                </c:pt>
                <c:pt idx="13">
                  <c:v>11</c:v>
                </c:pt>
                <c:pt idx="15">
                  <c:v>11</c:v>
                </c:pt>
                <c:pt idx="17">
                  <c:v>12</c:v>
                </c:pt>
                <c:pt idx="18">
                  <c:v>19</c:v>
                </c:pt>
                <c:pt idx="19">
                  <c:v>6</c:v>
                </c:pt>
              </c:numCache>
            </c:numRef>
          </c:val>
        </c:ser>
        <c:ser>
          <c:idx val="2"/>
          <c:order val="2"/>
          <c:tx>
            <c:strRef>
              <c:f>Sheet1!$B$19</c:f>
              <c:strCache>
                <c:ptCount val="1"/>
                <c:pt idx="0">
                  <c:v>2009/10, Iskolák száma I-II. kat</c:v>
                </c:pt>
              </c:strCache>
            </c:strRef>
          </c:tx>
          <c:dLbls>
            <c:txPr>
              <a:bodyPr/>
              <a:lstStyle/>
              <a:p>
                <a:pPr>
                  <a:defRPr lang="en-US"/>
                </a:pPr>
                <a:endParaRPr lang="hu-HU"/>
              </a:p>
            </c:txPr>
            <c:showVal val="1"/>
          </c:dLbls>
          <c:cat>
            <c:strRef>
              <c:f>Sheet1!$C$1:$V$1</c:f>
              <c:strCache>
                <c:ptCount val="20"/>
                <c:pt idx="0">
                  <c:v>Bács-Kiskun</c:v>
                </c:pt>
                <c:pt idx="1">
                  <c:v>Baranya </c:v>
                </c:pt>
                <c:pt idx="2">
                  <c:v>Békés</c:v>
                </c:pt>
                <c:pt idx="3">
                  <c:v>Borsod-Abaúj-Zemplén</c:v>
                </c:pt>
                <c:pt idx="4">
                  <c:v>Budapest</c:v>
                </c:pt>
                <c:pt idx="5">
                  <c:v>Csongrád</c:v>
                </c:pt>
                <c:pt idx="6">
                  <c:v>Fejér</c:v>
                </c:pt>
                <c:pt idx="7">
                  <c:v>Győr-Moson-Sopron</c:v>
                </c:pt>
                <c:pt idx="8">
                  <c:v>Hajdú-Bihar</c:v>
                </c:pt>
                <c:pt idx="9">
                  <c:v>Heves</c:v>
                </c:pt>
                <c:pt idx="10">
                  <c:v>Jász-Nagykun-Szolnok</c:v>
                </c:pt>
                <c:pt idx="11">
                  <c:v>Komárom-Esztergom</c:v>
                </c:pt>
                <c:pt idx="12">
                  <c:v>Nógrád</c:v>
                </c:pt>
                <c:pt idx="13">
                  <c:v>Pest</c:v>
                </c:pt>
                <c:pt idx="14">
                  <c:v>Somogy</c:v>
                </c:pt>
                <c:pt idx="15">
                  <c:v>Szabolcs-Szatmár-Bereg</c:v>
                </c:pt>
                <c:pt idx="16">
                  <c:v>Tolna</c:v>
                </c:pt>
                <c:pt idx="17">
                  <c:v>Vas</c:v>
                </c:pt>
                <c:pt idx="18">
                  <c:v>Veszprém</c:v>
                </c:pt>
                <c:pt idx="19">
                  <c:v>Zala</c:v>
                </c:pt>
              </c:strCache>
            </c:strRef>
          </c:cat>
          <c:val>
            <c:numRef>
              <c:f>Sheet1!$C$19:$V$19</c:f>
              <c:numCache>
                <c:formatCode>General</c:formatCode>
                <c:ptCount val="20"/>
                <c:pt idx="0">
                  <c:v>7</c:v>
                </c:pt>
                <c:pt idx="1">
                  <c:v>10</c:v>
                </c:pt>
                <c:pt idx="2">
                  <c:v>8</c:v>
                </c:pt>
                <c:pt idx="3">
                  <c:v>7</c:v>
                </c:pt>
                <c:pt idx="4">
                  <c:v>51</c:v>
                </c:pt>
                <c:pt idx="5">
                  <c:v>2</c:v>
                </c:pt>
                <c:pt idx="6">
                  <c:v>6</c:v>
                </c:pt>
                <c:pt idx="7">
                  <c:v>5</c:v>
                </c:pt>
                <c:pt idx="8">
                  <c:v>9</c:v>
                </c:pt>
                <c:pt idx="9">
                  <c:v>14</c:v>
                </c:pt>
                <c:pt idx="10">
                  <c:v>7</c:v>
                </c:pt>
                <c:pt idx="11">
                  <c:v>8</c:v>
                </c:pt>
                <c:pt idx="12">
                  <c:v>6</c:v>
                </c:pt>
                <c:pt idx="13">
                  <c:v>9</c:v>
                </c:pt>
                <c:pt idx="14">
                  <c:v>4</c:v>
                </c:pt>
                <c:pt idx="15">
                  <c:v>10</c:v>
                </c:pt>
                <c:pt idx="16">
                  <c:v>0</c:v>
                </c:pt>
                <c:pt idx="17">
                  <c:v>12</c:v>
                </c:pt>
                <c:pt idx="18">
                  <c:v>17</c:v>
                </c:pt>
                <c:pt idx="19">
                  <c:v>7</c:v>
                </c:pt>
              </c:numCache>
            </c:numRef>
          </c:val>
        </c:ser>
        <c:axId val="81934592"/>
        <c:axId val="81956864"/>
      </c:barChart>
      <c:catAx>
        <c:axId val="81934592"/>
        <c:scaling>
          <c:orientation val="minMax"/>
        </c:scaling>
        <c:axPos val="b"/>
        <c:numFmt formatCode="General" sourceLinked="1"/>
        <c:tickLblPos val="nextTo"/>
        <c:txPr>
          <a:bodyPr rot="-5400000" vert="horz"/>
          <a:lstStyle/>
          <a:p>
            <a:pPr>
              <a:defRPr lang="en-US"/>
            </a:pPr>
            <a:endParaRPr lang="hu-HU"/>
          </a:p>
        </c:txPr>
        <c:crossAx val="81956864"/>
        <c:crosses val="autoZero"/>
        <c:auto val="1"/>
        <c:lblAlgn val="ctr"/>
        <c:lblOffset val="100"/>
        <c:tickLblSkip val="1"/>
        <c:tickMarkSkip val="1"/>
      </c:catAx>
      <c:valAx>
        <c:axId val="81956864"/>
        <c:scaling>
          <c:orientation val="minMax"/>
        </c:scaling>
        <c:axPos val="l"/>
        <c:majorGridlines/>
        <c:numFmt formatCode="General" sourceLinked="1"/>
        <c:tickLblPos val="nextTo"/>
        <c:txPr>
          <a:bodyPr rot="0" vert="horz"/>
          <a:lstStyle/>
          <a:p>
            <a:pPr>
              <a:defRPr lang="en-US"/>
            </a:pPr>
            <a:endParaRPr lang="hu-HU"/>
          </a:p>
        </c:txPr>
        <c:crossAx val="8193459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47769410262131529"/>
          <c:y val="0.17587941090696996"/>
          <c:w val="0.50920963985345835"/>
          <c:h val="0.16726334208224011"/>
        </c:manualLayout>
      </c:layout>
      <c:txPr>
        <a:bodyPr/>
        <a:lstStyle/>
        <a:p>
          <a:pPr>
            <a:defRPr lang="en-US"/>
          </a:pPr>
          <a:endParaRPr lang="hu-HU"/>
        </a:p>
      </c:txPr>
    </c:legend>
    <c:plotVisOnly val="1"/>
    <c:dispBlanksAs val="gap"/>
  </c:chart>
  <c:txPr>
    <a:bodyPr/>
    <a:lstStyle/>
    <a:p>
      <a:pPr>
        <a:defRPr sz="1800"/>
      </a:pPr>
      <a:endParaRPr lang="hu-H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u-HU"/>
  <c:style val="15"/>
  <c:chart>
    <c:title>
      <c:tx>
        <c:rich>
          <a:bodyPr/>
          <a:lstStyle/>
          <a:p>
            <a:pPr>
              <a:defRPr lang="en-US"/>
            </a:pPr>
            <a:r>
              <a:rPr lang="hu-HU" dirty="0"/>
              <a:t>Versenyző tanulók </a:t>
            </a:r>
            <a:r>
              <a:rPr lang="hu-HU" dirty="0" smtClean="0"/>
              <a:t>száma</a:t>
            </a:r>
          </a:p>
          <a:p>
            <a:pPr>
              <a:defRPr lang="en-US"/>
            </a:pPr>
            <a:r>
              <a:rPr lang="hu-HU" dirty="0" smtClean="0"/>
              <a:t>az </a:t>
            </a:r>
            <a:r>
              <a:rPr lang="hu-HU" dirty="0"/>
              <a:t>elmúlt 3 tanévben</a:t>
            </a:r>
          </a:p>
        </c:rich>
      </c:tx>
      <c:layout>
        <c:manualLayout>
          <c:xMode val="edge"/>
          <c:yMode val="edge"/>
          <c:x val="0.30429327380869708"/>
          <c:y val="3.3063429571303586E-2"/>
        </c:manualLayout>
      </c:layout>
    </c:title>
    <c:plotArea>
      <c:layout>
        <c:manualLayout>
          <c:layoutTarget val="inner"/>
          <c:xMode val="edge"/>
          <c:yMode val="edge"/>
          <c:x val="7.1550954554795002E-2"/>
          <c:y val="0.16582914572864318"/>
          <c:w val="0.88254397609974022"/>
          <c:h val="0.48492462311557988"/>
        </c:manualLayout>
      </c:layout>
      <c:barChart>
        <c:barDir val="col"/>
        <c:grouping val="clustered"/>
        <c:ser>
          <c:idx val="0"/>
          <c:order val="0"/>
          <c:tx>
            <c:strRef>
              <c:f>Sheet1!$B$14</c:f>
              <c:strCache>
                <c:ptCount val="1"/>
                <c:pt idx="0">
                  <c:v>2007/08, Nevezett tanulók száma</c:v>
                </c:pt>
              </c:strCache>
            </c:strRef>
          </c:tx>
          <c:dLbls>
            <c:txPr>
              <a:bodyPr/>
              <a:lstStyle/>
              <a:p>
                <a:pPr>
                  <a:defRPr lang="en-US" sz="1000"/>
                </a:pPr>
                <a:endParaRPr lang="hu-HU"/>
              </a:p>
            </c:txPr>
            <c:showVal val="1"/>
          </c:dLbls>
          <c:cat>
            <c:strRef>
              <c:f>Sheet1!$C$1:$V$1</c:f>
              <c:strCache>
                <c:ptCount val="20"/>
                <c:pt idx="0">
                  <c:v>Bács-Kiskun</c:v>
                </c:pt>
                <c:pt idx="1">
                  <c:v>Baranya </c:v>
                </c:pt>
                <c:pt idx="2">
                  <c:v>Békés</c:v>
                </c:pt>
                <c:pt idx="3">
                  <c:v>Borsod-Abaúj-Zemplén</c:v>
                </c:pt>
                <c:pt idx="4">
                  <c:v>Budapest</c:v>
                </c:pt>
                <c:pt idx="5">
                  <c:v>Csongrád</c:v>
                </c:pt>
                <c:pt idx="6">
                  <c:v>Fejér</c:v>
                </c:pt>
                <c:pt idx="7">
                  <c:v>Győr-Moson-Sopron</c:v>
                </c:pt>
                <c:pt idx="8">
                  <c:v>Hajdú-Bihar</c:v>
                </c:pt>
                <c:pt idx="9">
                  <c:v>Heves</c:v>
                </c:pt>
                <c:pt idx="10">
                  <c:v>Jász-Nagykun-Szolnok</c:v>
                </c:pt>
                <c:pt idx="11">
                  <c:v>Komárom-Esztergom</c:v>
                </c:pt>
                <c:pt idx="12">
                  <c:v>Nógrád</c:v>
                </c:pt>
                <c:pt idx="13">
                  <c:v>Pest</c:v>
                </c:pt>
                <c:pt idx="14">
                  <c:v>Somogy</c:v>
                </c:pt>
                <c:pt idx="15">
                  <c:v>Szabolcs-Szatmár-Bereg</c:v>
                </c:pt>
                <c:pt idx="16">
                  <c:v>Tolna</c:v>
                </c:pt>
                <c:pt idx="17">
                  <c:v>Vas</c:v>
                </c:pt>
                <c:pt idx="18">
                  <c:v>Veszprém</c:v>
                </c:pt>
                <c:pt idx="19">
                  <c:v>Zala</c:v>
                </c:pt>
              </c:strCache>
            </c:strRef>
          </c:cat>
          <c:val>
            <c:numRef>
              <c:f>Sheet1!$C$14:$V$14</c:f>
              <c:numCache>
                <c:formatCode>General</c:formatCode>
                <c:ptCount val="20"/>
                <c:pt idx="0">
                  <c:v>13</c:v>
                </c:pt>
                <c:pt idx="1">
                  <c:v>24</c:v>
                </c:pt>
                <c:pt idx="2">
                  <c:v>15</c:v>
                </c:pt>
                <c:pt idx="3">
                  <c:v>11</c:v>
                </c:pt>
                <c:pt idx="4">
                  <c:v>73</c:v>
                </c:pt>
                <c:pt idx="5">
                  <c:v>0</c:v>
                </c:pt>
                <c:pt idx="6">
                  <c:v>16</c:v>
                </c:pt>
                <c:pt idx="7">
                  <c:v>15</c:v>
                </c:pt>
                <c:pt idx="8">
                  <c:v>19</c:v>
                </c:pt>
                <c:pt idx="9">
                  <c:v>16</c:v>
                </c:pt>
                <c:pt idx="10">
                  <c:v>15</c:v>
                </c:pt>
                <c:pt idx="11">
                  <c:v>9</c:v>
                </c:pt>
                <c:pt idx="12">
                  <c:v>9</c:v>
                </c:pt>
                <c:pt idx="13">
                  <c:v>10</c:v>
                </c:pt>
                <c:pt idx="14">
                  <c:v>4</c:v>
                </c:pt>
                <c:pt idx="15">
                  <c:v>26</c:v>
                </c:pt>
                <c:pt idx="16">
                  <c:v>0</c:v>
                </c:pt>
                <c:pt idx="17">
                  <c:v>8</c:v>
                </c:pt>
                <c:pt idx="18">
                  <c:v>12</c:v>
                </c:pt>
                <c:pt idx="19">
                  <c:v>11</c:v>
                </c:pt>
              </c:numCache>
            </c:numRef>
          </c:val>
        </c:ser>
        <c:ser>
          <c:idx val="1"/>
          <c:order val="1"/>
          <c:tx>
            <c:strRef>
              <c:f>Sheet1!$B$15</c:f>
              <c:strCache>
                <c:ptCount val="1"/>
                <c:pt idx="0">
                  <c:v>2008/09, Nevezett tanulók száma</c:v>
                </c:pt>
              </c:strCache>
            </c:strRef>
          </c:tx>
          <c:dLbls>
            <c:dLbl>
              <c:idx val="4"/>
              <c:layout>
                <c:manualLayout>
                  <c:x val="-9.7222211589871876E-3"/>
                  <c:y val="1.8518518518518545E-3"/>
                </c:manualLayout>
              </c:layout>
              <c:showVal val="1"/>
            </c:dLbl>
            <c:txPr>
              <a:bodyPr/>
              <a:lstStyle/>
              <a:p>
                <a:pPr>
                  <a:defRPr lang="en-US" sz="1000"/>
                </a:pPr>
                <a:endParaRPr lang="hu-HU"/>
              </a:p>
            </c:txPr>
            <c:showVal val="1"/>
          </c:dLbls>
          <c:cat>
            <c:strRef>
              <c:f>Sheet1!$C$1:$V$1</c:f>
              <c:strCache>
                <c:ptCount val="20"/>
                <c:pt idx="0">
                  <c:v>Bács-Kiskun</c:v>
                </c:pt>
                <c:pt idx="1">
                  <c:v>Baranya </c:v>
                </c:pt>
                <c:pt idx="2">
                  <c:v>Békés</c:v>
                </c:pt>
                <c:pt idx="3">
                  <c:v>Borsod-Abaúj-Zemplén</c:v>
                </c:pt>
                <c:pt idx="4">
                  <c:v>Budapest</c:v>
                </c:pt>
                <c:pt idx="5">
                  <c:v>Csongrád</c:v>
                </c:pt>
                <c:pt idx="6">
                  <c:v>Fejér</c:v>
                </c:pt>
                <c:pt idx="7">
                  <c:v>Győr-Moson-Sopron</c:v>
                </c:pt>
                <c:pt idx="8">
                  <c:v>Hajdú-Bihar</c:v>
                </c:pt>
                <c:pt idx="9">
                  <c:v>Heves</c:v>
                </c:pt>
                <c:pt idx="10">
                  <c:v>Jász-Nagykun-Szolnok</c:v>
                </c:pt>
                <c:pt idx="11">
                  <c:v>Komárom-Esztergom</c:v>
                </c:pt>
                <c:pt idx="12">
                  <c:v>Nógrád</c:v>
                </c:pt>
                <c:pt idx="13">
                  <c:v>Pest</c:v>
                </c:pt>
                <c:pt idx="14">
                  <c:v>Somogy</c:v>
                </c:pt>
                <c:pt idx="15">
                  <c:v>Szabolcs-Szatmár-Bereg</c:v>
                </c:pt>
                <c:pt idx="16">
                  <c:v>Tolna</c:v>
                </c:pt>
                <c:pt idx="17">
                  <c:v>Vas</c:v>
                </c:pt>
                <c:pt idx="18">
                  <c:v>Veszprém</c:v>
                </c:pt>
                <c:pt idx="19">
                  <c:v>Zala</c:v>
                </c:pt>
              </c:strCache>
            </c:strRef>
          </c:cat>
          <c:val>
            <c:numRef>
              <c:f>Sheet1!$C$15:$V$15</c:f>
              <c:numCache>
                <c:formatCode>General</c:formatCode>
                <c:ptCount val="20"/>
                <c:pt idx="0">
                  <c:v>17</c:v>
                </c:pt>
                <c:pt idx="1">
                  <c:v>22</c:v>
                </c:pt>
                <c:pt idx="2">
                  <c:v>30</c:v>
                </c:pt>
                <c:pt idx="3">
                  <c:v>13</c:v>
                </c:pt>
                <c:pt idx="4">
                  <c:v>86</c:v>
                </c:pt>
                <c:pt idx="5">
                  <c:v>2</c:v>
                </c:pt>
                <c:pt idx="6">
                  <c:v>4</c:v>
                </c:pt>
                <c:pt idx="7">
                  <c:v>11</c:v>
                </c:pt>
                <c:pt idx="8">
                  <c:v>35</c:v>
                </c:pt>
                <c:pt idx="9">
                  <c:v>10</c:v>
                </c:pt>
                <c:pt idx="10">
                  <c:v>11</c:v>
                </c:pt>
                <c:pt idx="11">
                  <c:v>18</c:v>
                </c:pt>
                <c:pt idx="12">
                  <c:v>12</c:v>
                </c:pt>
                <c:pt idx="13">
                  <c:v>17</c:v>
                </c:pt>
                <c:pt idx="15">
                  <c:v>27</c:v>
                </c:pt>
                <c:pt idx="17">
                  <c:v>28</c:v>
                </c:pt>
                <c:pt idx="18">
                  <c:v>29</c:v>
                </c:pt>
                <c:pt idx="19">
                  <c:v>10</c:v>
                </c:pt>
              </c:numCache>
            </c:numRef>
          </c:val>
        </c:ser>
        <c:ser>
          <c:idx val="2"/>
          <c:order val="2"/>
          <c:tx>
            <c:strRef>
              <c:f>Sheet1!$B$16</c:f>
              <c:strCache>
                <c:ptCount val="1"/>
                <c:pt idx="0">
                  <c:v>2009/10, Nevezett tanulók száma (I-II. kat)</c:v>
                </c:pt>
              </c:strCache>
            </c:strRef>
          </c:tx>
          <c:dLbls>
            <c:dLbl>
              <c:idx val="4"/>
              <c:layout>
                <c:manualLayout>
                  <c:x val="1.1111109895985388E-2"/>
                  <c:y val="-5.5555555555555558E-3"/>
                </c:manualLayout>
              </c:layout>
              <c:showVal val="1"/>
            </c:dLbl>
            <c:txPr>
              <a:bodyPr/>
              <a:lstStyle/>
              <a:p>
                <a:pPr>
                  <a:defRPr lang="en-US"/>
                </a:pPr>
                <a:endParaRPr lang="hu-HU"/>
              </a:p>
            </c:txPr>
            <c:showVal val="1"/>
          </c:dLbls>
          <c:cat>
            <c:strRef>
              <c:f>Sheet1!$C$1:$V$1</c:f>
              <c:strCache>
                <c:ptCount val="20"/>
                <c:pt idx="0">
                  <c:v>Bács-Kiskun</c:v>
                </c:pt>
                <c:pt idx="1">
                  <c:v>Baranya </c:v>
                </c:pt>
                <c:pt idx="2">
                  <c:v>Békés</c:v>
                </c:pt>
                <c:pt idx="3">
                  <c:v>Borsod-Abaúj-Zemplén</c:v>
                </c:pt>
                <c:pt idx="4">
                  <c:v>Budapest</c:v>
                </c:pt>
                <c:pt idx="5">
                  <c:v>Csongrád</c:v>
                </c:pt>
                <c:pt idx="6">
                  <c:v>Fejér</c:v>
                </c:pt>
                <c:pt idx="7">
                  <c:v>Győr-Moson-Sopron</c:v>
                </c:pt>
                <c:pt idx="8">
                  <c:v>Hajdú-Bihar</c:v>
                </c:pt>
                <c:pt idx="9">
                  <c:v>Heves</c:v>
                </c:pt>
                <c:pt idx="10">
                  <c:v>Jász-Nagykun-Szolnok</c:v>
                </c:pt>
                <c:pt idx="11">
                  <c:v>Komárom-Esztergom</c:v>
                </c:pt>
                <c:pt idx="12">
                  <c:v>Nógrád</c:v>
                </c:pt>
                <c:pt idx="13">
                  <c:v>Pest</c:v>
                </c:pt>
                <c:pt idx="14">
                  <c:v>Somogy</c:v>
                </c:pt>
                <c:pt idx="15">
                  <c:v>Szabolcs-Szatmár-Bereg</c:v>
                </c:pt>
                <c:pt idx="16">
                  <c:v>Tolna</c:v>
                </c:pt>
                <c:pt idx="17">
                  <c:v>Vas</c:v>
                </c:pt>
                <c:pt idx="18">
                  <c:v>Veszprém</c:v>
                </c:pt>
                <c:pt idx="19">
                  <c:v>Zala</c:v>
                </c:pt>
              </c:strCache>
            </c:strRef>
          </c:cat>
          <c:val>
            <c:numRef>
              <c:f>Sheet1!$C$16:$V$16</c:f>
              <c:numCache>
                <c:formatCode>General</c:formatCode>
                <c:ptCount val="20"/>
                <c:pt idx="0">
                  <c:v>11</c:v>
                </c:pt>
                <c:pt idx="1">
                  <c:v>22</c:v>
                </c:pt>
                <c:pt idx="2">
                  <c:v>18</c:v>
                </c:pt>
                <c:pt idx="3">
                  <c:v>7</c:v>
                </c:pt>
                <c:pt idx="4">
                  <c:v>86</c:v>
                </c:pt>
                <c:pt idx="5">
                  <c:v>3</c:v>
                </c:pt>
                <c:pt idx="6">
                  <c:v>11</c:v>
                </c:pt>
                <c:pt idx="7">
                  <c:v>11</c:v>
                </c:pt>
                <c:pt idx="8">
                  <c:v>24</c:v>
                </c:pt>
                <c:pt idx="9">
                  <c:v>30</c:v>
                </c:pt>
                <c:pt idx="10">
                  <c:v>9</c:v>
                </c:pt>
                <c:pt idx="11">
                  <c:v>14</c:v>
                </c:pt>
                <c:pt idx="12">
                  <c:v>14</c:v>
                </c:pt>
                <c:pt idx="13">
                  <c:v>17</c:v>
                </c:pt>
                <c:pt idx="14">
                  <c:v>4</c:v>
                </c:pt>
                <c:pt idx="15">
                  <c:v>18</c:v>
                </c:pt>
                <c:pt idx="16">
                  <c:v>0</c:v>
                </c:pt>
                <c:pt idx="17">
                  <c:v>17</c:v>
                </c:pt>
                <c:pt idx="18">
                  <c:v>23</c:v>
                </c:pt>
                <c:pt idx="19">
                  <c:v>11</c:v>
                </c:pt>
              </c:numCache>
            </c:numRef>
          </c:val>
        </c:ser>
        <c:axId val="83892864"/>
        <c:axId val="83902848"/>
      </c:barChart>
      <c:catAx>
        <c:axId val="83892864"/>
        <c:scaling>
          <c:orientation val="minMax"/>
        </c:scaling>
        <c:axPos val="b"/>
        <c:numFmt formatCode="General" sourceLinked="1"/>
        <c:tickLblPos val="nextTo"/>
        <c:txPr>
          <a:bodyPr rot="-5400000" vert="horz"/>
          <a:lstStyle/>
          <a:p>
            <a:pPr>
              <a:defRPr lang="en-US"/>
            </a:pPr>
            <a:endParaRPr lang="hu-HU"/>
          </a:p>
        </c:txPr>
        <c:crossAx val="83902848"/>
        <c:crosses val="autoZero"/>
        <c:auto val="1"/>
        <c:lblAlgn val="ctr"/>
        <c:lblOffset val="100"/>
        <c:tickLblSkip val="1"/>
        <c:tickMarkSkip val="1"/>
      </c:catAx>
      <c:valAx>
        <c:axId val="83902848"/>
        <c:scaling>
          <c:orientation val="minMax"/>
        </c:scaling>
        <c:axPos val="l"/>
        <c:majorGridlines/>
        <c:numFmt formatCode="General" sourceLinked="1"/>
        <c:tickLblPos val="nextTo"/>
        <c:txPr>
          <a:bodyPr rot="0" vert="horz"/>
          <a:lstStyle/>
          <a:p>
            <a:pPr>
              <a:defRPr lang="en-US"/>
            </a:pPr>
            <a:endParaRPr lang="hu-HU"/>
          </a:p>
        </c:txPr>
        <c:crossAx val="838928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40389310981046522"/>
          <c:y val="0.16224052524869387"/>
          <c:w val="0.54025694004189151"/>
          <c:h val="0.16099062120411617"/>
        </c:manualLayout>
      </c:layout>
      <c:txPr>
        <a:bodyPr/>
        <a:lstStyle/>
        <a:p>
          <a:pPr>
            <a:defRPr lang="en-US"/>
          </a:pPr>
          <a:endParaRPr lang="hu-HU"/>
        </a:p>
      </c:txPr>
    </c:legend>
    <c:plotVisOnly val="1"/>
    <c:dispBlanksAs val="gap"/>
  </c:chart>
  <c:txPr>
    <a:bodyPr/>
    <a:lstStyle/>
    <a:p>
      <a:pPr>
        <a:defRPr sz="1800"/>
      </a:pPr>
      <a:endParaRPr lang="hu-H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hu-HU"/>
  <c:style val="11"/>
  <c:clrMapOvr bg1="dk1" tx1="lt1" bg2="dk2" tx2="lt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lang="en-US"/>
            </a:pPr>
            <a:r>
              <a:rPr lang="hu-HU" dirty="0" smtClean="0"/>
              <a:t>Az országos írásbelire jutott tanulók létszáma</a:t>
            </a:r>
          </a:p>
          <a:p>
            <a:pPr>
              <a:defRPr lang="en-US"/>
            </a:pPr>
            <a:r>
              <a:rPr lang="hu-HU" dirty="0" smtClean="0"/>
              <a:t>a 3 kategóriában összesen*</a:t>
            </a:r>
          </a:p>
          <a:p>
            <a:pPr>
              <a:defRPr lang="en-US"/>
            </a:pPr>
            <a:r>
              <a:rPr lang="hu-HU" dirty="0" smtClean="0"/>
              <a:t>N=99 fő</a:t>
            </a:r>
          </a:p>
        </c:rich>
      </c:tx>
      <c:layout>
        <c:manualLayout>
          <c:xMode val="edge"/>
          <c:yMode val="edge"/>
          <c:x val="0.15829218805664438"/>
          <c:y val="1.4960120722688922E-3"/>
        </c:manualLayout>
      </c:layout>
    </c:title>
    <c:plotArea>
      <c:layout>
        <c:manualLayout>
          <c:layoutTarget val="inner"/>
          <c:xMode val="edge"/>
          <c:yMode val="edge"/>
          <c:x val="9.4168857042776347E-2"/>
          <c:y val="0.16582914572864318"/>
          <c:w val="0.85893283023063161"/>
          <c:h val="0.48492462311557966"/>
        </c:manualLayout>
      </c:layout>
      <c:barChart>
        <c:barDir val="col"/>
        <c:grouping val="clustered"/>
        <c:ser>
          <c:idx val="0"/>
          <c:order val="0"/>
          <c:tx>
            <c:strRef>
              <c:f>számadatok!$C$29</c:f>
              <c:strCache>
                <c:ptCount val="1"/>
                <c:pt idx="0">
                  <c:v>bejutó tanulók létszáma össz.</c:v>
                </c:pt>
              </c:strCache>
            </c:strRef>
          </c:tx>
          <c:dLbls>
            <c:txPr>
              <a:bodyPr/>
              <a:lstStyle/>
              <a:p>
                <a:pPr>
                  <a:defRPr lang="en-US"/>
                </a:pPr>
                <a:endParaRPr lang="hu-HU"/>
              </a:p>
            </c:txPr>
            <c:showVal val="1"/>
          </c:dLbls>
          <c:cat>
            <c:strRef>
              <c:f>számadatok!$D$24:$W$24</c:f>
              <c:strCache>
                <c:ptCount val="20"/>
                <c:pt idx="0">
                  <c:v>Bács-Kiskun</c:v>
                </c:pt>
                <c:pt idx="1">
                  <c:v>Baranya </c:v>
                </c:pt>
                <c:pt idx="2">
                  <c:v>Békés</c:v>
                </c:pt>
                <c:pt idx="3">
                  <c:v>Borsod-Abaúj-Zemplén</c:v>
                </c:pt>
                <c:pt idx="4">
                  <c:v>Budapest</c:v>
                </c:pt>
                <c:pt idx="5">
                  <c:v>Csongrád</c:v>
                </c:pt>
                <c:pt idx="6">
                  <c:v>Fejér</c:v>
                </c:pt>
                <c:pt idx="7">
                  <c:v>Győr-Moson-Sopron</c:v>
                </c:pt>
                <c:pt idx="8">
                  <c:v>Hajdú-Bihar</c:v>
                </c:pt>
                <c:pt idx="9">
                  <c:v>Heves</c:v>
                </c:pt>
                <c:pt idx="10">
                  <c:v>Jász-Nagykun-Szolnok</c:v>
                </c:pt>
                <c:pt idx="11">
                  <c:v>Komárom-Esztergom</c:v>
                </c:pt>
                <c:pt idx="12">
                  <c:v>Nógrád</c:v>
                </c:pt>
                <c:pt idx="13">
                  <c:v>Pest</c:v>
                </c:pt>
                <c:pt idx="14">
                  <c:v>Somogy</c:v>
                </c:pt>
                <c:pt idx="15">
                  <c:v>Szabolcs-Szatmár-Bereg</c:v>
                </c:pt>
                <c:pt idx="16">
                  <c:v>Tolna</c:v>
                </c:pt>
                <c:pt idx="17">
                  <c:v>Vas</c:v>
                </c:pt>
                <c:pt idx="18">
                  <c:v>Veszprém</c:v>
                </c:pt>
                <c:pt idx="19">
                  <c:v>Zala</c:v>
                </c:pt>
              </c:strCache>
            </c:strRef>
          </c:cat>
          <c:val>
            <c:numRef>
              <c:f>számadatok!$D$29:$W$29</c:f>
              <c:numCache>
                <c:formatCode>General</c:formatCode>
                <c:ptCount val="20"/>
                <c:pt idx="0">
                  <c:v>6</c:v>
                </c:pt>
                <c:pt idx="1">
                  <c:v>6</c:v>
                </c:pt>
                <c:pt idx="2">
                  <c:v>6</c:v>
                </c:pt>
                <c:pt idx="3">
                  <c:v>5</c:v>
                </c:pt>
                <c:pt idx="4">
                  <c:v>6</c:v>
                </c:pt>
                <c:pt idx="5">
                  <c:v>6</c:v>
                </c:pt>
                <c:pt idx="6">
                  <c:v>8</c:v>
                </c:pt>
                <c:pt idx="7">
                  <c:v>2</c:v>
                </c:pt>
                <c:pt idx="8">
                  <c:v>4</c:v>
                </c:pt>
                <c:pt idx="9">
                  <c:v>7</c:v>
                </c:pt>
                <c:pt idx="10">
                  <c:v>2</c:v>
                </c:pt>
                <c:pt idx="11">
                  <c:v>9</c:v>
                </c:pt>
                <c:pt idx="12">
                  <c:v>7</c:v>
                </c:pt>
                <c:pt idx="13">
                  <c:v>3</c:v>
                </c:pt>
                <c:pt idx="14">
                  <c:v>1</c:v>
                </c:pt>
                <c:pt idx="15">
                  <c:v>6</c:v>
                </c:pt>
                <c:pt idx="17">
                  <c:v>6</c:v>
                </c:pt>
                <c:pt idx="18">
                  <c:v>7</c:v>
                </c:pt>
                <c:pt idx="19">
                  <c:v>2</c:v>
                </c:pt>
              </c:numCache>
            </c:numRef>
          </c:val>
        </c:ser>
        <c:axId val="83952768"/>
        <c:axId val="83954304"/>
      </c:barChart>
      <c:catAx>
        <c:axId val="83952768"/>
        <c:scaling>
          <c:orientation val="minMax"/>
        </c:scaling>
        <c:axPos val="b"/>
        <c:numFmt formatCode="General" sourceLinked="1"/>
        <c:tickLblPos val="nextTo"/>
        <c:txPr>
          <a:bodyPr rot="-5400000" vert="horz"/>
          <a:lstStyle/>
          <a:p>
            <a:pPr>
              <a:defRPr lang="en-US"/>
            </a:pPr>
            <a:endParaRPr lang="hu-HU"/>
          </a:p>
        </c:txPr>
        <c:crossAx val="83954304"/>
        <c:crosses val="autoZero"/>
        <c:auto val="1"/>
        <c:lblAlgn val="ctr"/>
        <c:lblOffset val="100"/>
        <c:tickLblSkip val="1"/>
        <c:tickMarkSkip val="1"/>
      </c:catAx>
      <c:valAx>
        <c:axId val="83954304"/>
        <c:scaling>
          <c:orientation val="minMax"/>
          <c:max val="9"/>
        </c:scaling>
        <c:axPos val="l"/>
        <c:majorGridlines/>
        <c:numFmt formatCode="General" sourceLinked="1"/>
        <c:tickLblPos val="nextTo"/>
        <c:txPr>
          <a:bodyPr rot="0" vert="horz"/>
          <a:lstStyle/>
          <a:p>
            <a:pPr>
              <a:defRPr lang="en-US"/>
            </a:pPr>
            <a:endParaRPr lang="hu-HU"/>
          </a:p>
        </c:txPr>
        <c:crossAx val="8395276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hu-HU"/>
    </a:p>
  </c:txPr>
  <c:externalData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hu-HU"/>
  <c:style val="15"/>
  <c:chart>
    <c:title>
      <c:tx>
        <c:rich>
          <a:bodyPr/>
          <a:lstStyle/>
          <a:p>
            <a:pPr>
              <a:defRPr lang="en-US"/>
            </a:pPr>
            <a:r>
              <a:rPr lang="hu-HU"/>
              <a:t>O</a:t>
            </a:r>
            <a:r>
              <a:rPr lang="en-US"/>
              <a:t>rszágos</a:t>
            </a:r>
            <a:r>
              <a:rPr lang="hu-HU"/>
              <a:t> írásbeli fordulóba </a:t>
            </a:r>
            <a:r>
              <a:rPr lang="en-US"/>
              <a:t>jutó</a:t>
            </a:r>
            <a:r>
              <a:rPr lang="hu-HU"/>
              <a:t> tanulók száma</a:t>
            </a:r>
          </a:p>
          <a:p>
            <a:pPr>
              <a:defRPr lang="en-US"/>
            </a:pPr>
            <a:r>
              <a:rPr lang="hu-HU"/>
              <a:t>az elmúlt 3 évben</a:t>
            </a:r>
            <a:endParaRPr lang="en-US"/>
          </a:p>
        </c:rich>
      </c:tx>
      <c:layout>
        <c:manualLayout>
          <c:xMode val="edge"/>
          <c:yMode val="edge"/>
          <c:x val="0.16123778501628724"/>
          <c:y val="2.0100502512562842E-2"/>
        </c:manualLayout>
      </c:layout>
    </c:title>
    <c:plotArea>
      <c:layout>
        <c:manualLayout>
          <c:layoutTarget val="inner"/>
          <c:xMode val="edge"/>
          <c:yMode val="edge"/>
          <c:x val="9.4168857042776347E-2"/>
          <c:y val="0.16582914572864318"/>
          <c:w val="0.85893283023063161"/>
          <c:h val="0.48492462311557966"/>
        </c:manualLayout>
      </c:layout>
      <c:barChart>
        <c:barDir val="col"/>
        <c:grouping val="clustered"/>
        <c:ser>
          <c:idx val="0"/>
          <c:order val="0"/>
          <c:tx>
            <c:strRef>
              <c:f>Sheet1!$B$32</c:f>
              <c:strCache>
                <c:ptCount val="1"/>
                <c:pt idx="0">
                  <c:v>2007/08, összesen</c:v>
                </c:pt>
              </c:strCache>
            </c:strRef>
          </c:tx>
          <c:cat>
            <c:strRef>
              <c:f>Sheet1!$C$1:$V$1</c:f>
              <c:strCache>
                <c:ptCount val="20"/>
                <c:pt idx="0">
                  <c:v>Bács-Kiskun</c:v>
                </c:pt>
                <c:pt idx="1">
                  <c:v>Baranya </c:v>
                </c:pt>
                <c:pt idx="2">
                  <c:v>Békés</c:v>
                </c:pt>
                <c:pt idx="3">
                  <c:v>Borsod-Abaúj-Zemplén</c:v>
                </c:pt>
                <c:pt idx="4">
                  <c:v>Budapest</c:v>
                </c:pt>
                <c:pt idx="5">
                  <c:v>Csongrád</c:v>
                </c:pt>
                <c:pt idx="6">
                  <c:v>Fejér</c:v>
                </c:pt>
                <c:pt idx="7">
                  <c:v>Győr-Moson-Sopron</c:v>
                </c:pt>
                <c:pt idx="8">
                  <c:v>Hajdú-Bihar</c:v>
                </c:pt>
                <c:pt idx="9">
                  <c:v>Heves</c:v>
                </c:pt>
                <c:pt idx="10">
                  <c:v>Jász-Nagykun-Szolnok</c:v>
                </c:pt>
                <c:pt idx="11">
                  <c:v>Komárom-Esztergom</c:v>
                </c:pt>
                <c:pt idx="12">
                  <c:v>Nógrád</c:v>
                </c:pt>
                <c:pt idx="13">
                  <c:v>Pest</c:v>
                </c:pt>
                <c:pt idx="14">
                  <c:v>Somogy</c:v>
                </c:pt>
                <c:pt idx="15">
                  <c:v>Szabolcs-Szatmár-Bereg</c:v>
                </c:pt>
                <c:pt idx="16">
                  <c:v>Tolna</c:v>
                </c:pt>
                <c:pt idx="17">
                  <c:v>Vas</c:v>
                </c:pt>
                <c:pt idx="18">
                  <c:v>Veszprém</c:v>
                </c:pt>
                <c:pt idx="19">
                  <c:v>Zala</c:v>
                </c:pt>
              </c:strCache>
            </c:strRef>
          </c:cat>
          <c:val>
            <c:numRef>
              <c:f>Sheet1!$C$32:$V$32</c:f>
              <c:numCache>
                <c:formatCode>General</c:formatCode>
                <c:ptCount val="20"/>
                <c:pt idx="0">
                  <c:v>1</c:v>
                </c:pt>
                <c:pt idx="1">
                  <c:v>3</c:v>
                </c:pt>
                <c:pt idx="2">
                  <c:v>4</c:v>
                </c:pt>
                <c:pt idx="3">
                  <c:v>0</c:v>
                </c:pt>
                <c:pt idx="4">
                  <c:v>6</c:v>
                </c:pt>
                <c:pt idx="5">
                  <c:v>0</c:v>
                </c:pt>
                <c:pt idx="6">
                  <c:v>4</c:v>
                </c:pt>
                <c:pt idx="7">
                  <c:v>2</c:v>
                </c:pt>
                <c:pt idx="8">
                  <c:v>0</c:v>
                </c:pt>
                <c:pt idx="9">
                  <c:v>4</c:v>
                </c:pt>
                <c:pt idx="10">
                  <c:v>2</c:v>
                </c:pt>
                <c:pt idx="11">
                  <c:v>5</c:v>
                </c:pt>
                <c:pt idx="12">
                  <c:v>2</c:v>
                </c:pt>
                <c:pt idx="13">
                  <c:v>3</c:v>
                </c:pt>
                <c:pt idx="14">
                  <c:v>0</c:v>
                </c:pt>
                <c:pt idx="15">
                  <c:v>6</c:v>
                </c:pt>
                <c:pt idx="16">
                  <c:v>0</c:v>
                </c:pt>
                <c:pt idx="17">
                  <c:v>4</c:v>
                </c:pt>
                <c:pt idx="18">
                  <c:v>3</c:v>
                </c:pt>
                <c:pt idx="19">
                  <c:v>5</c:v>
                </c:pt>
              </c:numCache>
            </c:numRef>
          </c:val>
        </c:ser>
        <c:ser>
          <c:idx val="1"/>
          <c:order val="1"/>
          <c:tx>
            <c:strRef>
              <c:f>Sheet1!$B$33</c:f>
              <c:strCache>
                <c:ptCount val="1"/>
                <c:pt idx="0">
                  <c:v>2008/09, összesen</c:v>
                </c:pt>
              </c:strCache>
            </c:strRef>
          </c:tx>
          <c:cat>
            <c:strRef>
              <c:f>Sheet1!$C$1:$V$1</c:f>
              <c:strCache>
                <c:ptCount val="20"/>
                <c:pt idx="0">
                  <c:v>Bács-Kiskun</c:v>
                </c:pt>
                <c:pt idx="1">
                  <c:v>Baranya </c:v>
                </c:pt>
                <c:pt idx="2">
                  <c:v>Békés</c:v>
                </c:pt>
                <c:pt idx="3">
                  <c:v>Borsod-Abaúj-Zemplén</c:v>
                </c:pt>
                <c:pt idx="4">
                  <c:v>Budapest</c:v>
                </c:pt>
                <c:pt idx="5">
                  <c:v>Csongrád</c:v>
                </c:pt>
                <c:pt idx="6">
                  <c:v>Fejér</c:v>
                </c:pt>
                <c:pt idx="7">
                  <c:v>Győr-Moson-Sopron</c:v>
                </c:pt>
                <c:pt idx="8">
                  <c:v>Hajdú-Bihar</c:v>
                </c:pt>
                <c:pt idx="9">
                  <c:v>Heves</c:v>
                </c:pt>
                <c:pt idx="10">
                  <c:v>Jász-Nagykun-Szolnok</c:v>
                </c:pt>
                <c:pt idx="11">
                  <c:v>Komárom-Esztergom</c:v>
                </c:pt>
                <c:pt idx="12">
                  <c:v>Nógrád</c:v>
                </c:pt>
                <c:pt idx="13">
                  <c:v>Pest</c:v>
                </c:pt>
                <c:pt idx="14">
                  <c:v>Somogy</c:v>
                </c:pt>
                <c:pt idx="15">
                  <c:v>Szabolcs-Szatmár-Bereg</c:v>
                </c:pt>
                <c:pt idx="16">
                  <c:v>Tolna</c:v>
                </c:pt>
                <c:pt idx="17">
                  <c:v>Vas</c:v>
                </c:pt>
                <c:pt idx="18">
                  <c:v>Veszprém</c:v>
                </c:pt>
                <c:pt idx="19">
                  <c:v>Zala</c:v>
                </c:pt>
              </c:strCache>
            </c:strRef>
          </c:cat>
          <c:val>
            <c:numRef>
              <c:f>Sheet1!$C$33:$V$33</c:f>
              <c:numCache>
                <c:formatCode>General</c:formatCode>
                <c:ptCount val="20"/>
                <c:pt idx="0">
                  <c:v>1</c:v>
                </c:pt>
                <c:pt idx="1">
                  <c:v>4</c:v>
                </c:pt>
                <c:pt idx="2">
                  <c:v>5</c:v>
                </c:pt>
                <c:pt idx="3">
                  <c:v>3</c:v>
                </c:pt>
                <c:pt idx="4">
                  <c:v>6</c:v>
                </c:pt>
                <c:pt idx="5">
                  <c:v>2</c:v>
                </c:pt>
                <c:pt idx="6">
                  <c:v>2</c:v>
                </c:pt>
                <c:pt idx="7">
                  <c:v>3</c:v>
                </c:pt>
                <c:pt idx="8">
                  <c:v>1</c:v>
                </c:pt>
                <c:pt idx="9">
                  <c:v>4</c:v>
                </c:pt>
                <c:pt idx="10">
                  <c:v>2</c:v>
                </c:pt>
                <c:pt idx="11">
                  <c:v>5</c:v>
                </c:pt>
                <c:pt idx="12">
                  <c:v>5</c:v>
                </c:pt>
                <c:pt idx="13">
                  <c:v>5</c:v>
                </c:pt>
                <c:pt idx="14">
                  <c:v>0</c:v>
                </c:pt>
                <c:pt idx="15">
                  <c:v>6</c:v>
                </c:pt>
                <c:pt idx="16">
                  <c:v>0</c:v>
                </c:pt>
                <c:pt idx="17">
                  <c:v>5</c:v>
                </c:pt>
                <c:pt idx="18">
                  <c:v>3</c:v>
                </c:pt>
                <c:pt idx="19">
                  <c:v>5</c:v>
                </c:pt>
              </c:numCache>
            </c:numRef>
          </c:val>
        </c:ser>
        <c:ser>
          <c:idx val="2"/>
          <c:order val="2"/>
          <c:tx>
            <c:strRef>
              <c:f>Sheet1!$B$34</c:f>
              <c:strCache>
                <c:ptCount val="1"/>
                <c:pt idx="0">
                  <c:v>2009/10, összesen (I-II. kat.)</c:v>
                </c:pt>
              </c:strCache>
            </c:strRef>
          </c:tx>
          <c:cat>
            <c:strRef>
              <c:f>Sheet1!$C$1:$V$1</c:f>
              <c:strCache>
                <c:ptCount val="20"/>
                <c:pt idx="0">
                  <c:v>Bács-Kiskun</c:v>
                </c:pt>
                <c:pt idx="1">
                  <c:v>Baranya </c:v>
                </c:pt>
                <c:pt idx="2">
                  <c:v>Békés</c:v>
                </c:pt>
                <c:pt idx="3">
                  <c:v>Borsod-Abaúj-Zemplén</c:v>
                </c:pt>
                <c:pt idx="4">
                  <c:v>Budapest</c:v>
                </c:pt>
                <c:pt idx="5">
                  <c:v>Csongrád</c:v>
                </c:pt>
                <c:pt idx="6">
                  <c:v>Fejér</c:v>
                </c:pt>
                <c:pt idx="7">
                  <c:v>Győr-Moson-Sopron</c:v>
                </c:pt>
                <c:pt idx="8">
                  <c:v>Hajdú-Bihar</c:v>
                </c:pt>
                <c:pt idx="9">
                  <c:v>Heves</c:v>
                </c:pt>
                <c:pt idx="10">
                  <c:v>Jász-Nagykun-Szolnok</c:v>
                </c:pt>
                <c:pt idx="11">
                  <c:v>Komárom-Esztergom</c:v>
                </c:pt>
                <c:pt idx="12">
                  <c:v>Nógrád</c:v>
                </c:pt>
                <c:pt idx="13">
                  <c:v>Pest</c:v>
                </c:pt>
                <c:pt idx="14">
                  <c:v>Somogy</c:v>
                </c:pt>
                <c:pt idx="15">
                  <c:v>Szabolcs-Szatmár-Bereg</c:v>
                </c:pt>
                <c:pt idx="16">
                  <c:v>Tolna</c:v>
                </c:pt>
                <c:pt idx="17">
                  <c:v>Vas</c:v>
                </c:pt>
                <c:pt idx="18">
                  <c:v>Veszprém</c:v>
                </c:pt>
                <c:pt idx="19">
                  <c:v>Zala</c:v>
                </c:pt>
              </c:strCache>
            </c:strRef>
          </c:cat>
          <c:val>
            <c:numRef>
              <c:f>Sheet1!$C$34:$V$34</c:f>
              <c:numCache>
                <c:formatCode>General</c:formatCode>
                <c:ptCount val="20"/>
                <c:pt idx="0">
                  <c:v>3</c:v>
                </c:pt>
                <c:pt idx="1">
                  <c:v>3</c:v>
                </c:pt>
                <c:pt idx="2">
                  <c:v>4</c:v>
                </c:pt>
                <c:pt idx="3">
                  <c:v>2</c:v>
                </c:pt>
                <c:pt idx="4">
                  <c:v>6</c:v>
                </c:pt>
                <c:pt idx="5">
                  <c:v>3</c:v>
                </c:pt>
                <c:pt idx="6">
                  <c:v>5</c:v>
                </c:pt>
                <c:pt idx="7">
                  <c:v>0</c:v>
                </c:pt>
                <c:pt idx="8">
                  <c:v>4</c:v>
                </c:pt>
                <c:pt idx="9">
                  <c:v>4</c:v>
                </c:pt>
                <c:pt idx="10">
                  <c:v>2</c:v>
                </c:pt>
                <c:pt idx="11">
                  <c:v>6</c:v>
                </c:pt>
                <c:pt idx="12">
                  <c:v>4</c:v>
                </c:pt>
                <c:pt idx="13">
                  <c:v>2</c:v>
                </c:pt>
                <c:pt idx="14">
                  <c:v>1</c:v>
                </c:pt>
                <c:pt idx="15">
                  <c:v>3</c:v>
                </c:pt>
                <c:pt idx="16">
                  <c:v>0</c:v>
                </c:pt>
                <c:pt idx="17">
                  <c:v>4</c:v>
                </c:pt>
                <c:pt idx="18">
                  <c:v>4</c:v>
                </c:pt>
                <c:pt idx="19">
                  <c:v>2</c:v>
                </c:pt>
              </c:numCache>
            </c:numRef>
          </c:val>
        </c:ser>
        <c:dLbls>
          <c:showVal val="1"/>
        </c:dLbls>
        <c:axId val="83993344"/>
        <c:axId val="83994880"/>
      </c:barChart>
      <c:catAx>
        <c:axId val="83993344"/>
        <c:scaling>
          <c:orientation val="minMax"/>
        </c:scaling>
        <c:axPos val="b"/>
        <c:numFmt formatCode="General" sourceLinked="1"/>
        <c:tickLblPos val="nextTo"/>
        <c:txPr>
          <a:bodyPr rot="-5400000" vert="horz"/>
          <a:lstStyle/>
          <a:p>
            <a:pPr>
              <a:defRPr lang="en-US"/>
            </a:pPr>
            <a:endParaRPr lang="hu-HU"/>
          </a:p>
        </c:txPr>
        <c:crossAx val="83994880"/>
        <c:crosses val="autoZero"/>
        <c:auto val="1"/>
        <c:lblAlgn val="ctr"/>
        <c:lblOffset val="100"/>
        <c:tickLblSkip val="1"/>
        <c:tickMarkSkip val="1"/>
      </c:catAx>
      <c:valAx>
        <c:axId val="83994880"/>
        <c:scaling>
          <c:orientation val="minMax"/>
          <c:max val="6"/>
        </c:scaling>
        <c:axPos val="l"/>
        <c:majorGridlines/>
        <c:numFmt formatCode="General" sourceLinked="1"/>
        <c:tickLblPos val="nextTo"/>
        <c:txPr>
          <a:bodyPr rot="0" vert="horz"/>
          <a:lstStyle/>
          <a:p>
            <a:pPr>
              <a:defRPr lang="en-US"/>
            </a:pPr>
            <a:endParaRPr lang="hu-HU"/>
          </a:p>
        </c:txPr>
        <c:crossAx val="839933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5.360657432973101E-2"/>
          <c:y val="0.92299433866034064"/>
          <c:w val="0.90066374028510521"/>
          <c:h val="7.7005661339659734E-2"/>
        </c:manualLayout>
      </c:layout>
      <c:txPr>
        <a:bodyPr/>
        <a:lstStyle/>
        <a:p>
          <a:pPr>
            <a:defRPr lang="en-US"/>
          </a:pPr>
          <a:endParaRPr lang="hu-HU"/>
        </a:p>
      </c:txPr>
    </c:legend>
    <c:plotVisOnly val="1"/>
    <c:dispBlanksAs val="gap"/>
  </c:chart>
  <c:txPr>
    <a:bodyPr/>
    <a:lstStyle/>
    <a:p>
      <a:pPr>
        <a:defRPr sz="1800"/>
      </a:pPr>
      <a:endParaRPr lang="hu-HU"/>
    </a:p>
  </c:txPr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0.41444</cdr:x>
      <cdr:y>0.93548</cdr:y>
    </cdr:from>
    <cdr:to>
      <cdr:x>0.94535</cdr:x>
      <cdr:y>0.99107</cdr:y>
    </cdr:to>
    <cdr:sp macro="" textlink="">
      <cdr:nvSpPr>
        <cdr:cNvPr id="2" name="TextBox 5"/>
        <cdr:cNvSpPr txBox="1"/>
      </cdr:nvSpPr>
      <cdr:spPr>
        <a:xfrm xmlns:a="http://schemas.openxmlformats.org/drawingml/2006/main">
          <a:off x="3792149" y="6215082"/>
          <a:ext cx="4857784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GB"/>
          </a:defPPr>
          <a:lvl1pPr algn="ctr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ysClr val="window" lastClr="FFFFFF"/>
              </a:solidFill>
              <a:latin typeface="Times New Roman" pitchFamily="18" charset="0"/>
              <a:cs typeface="Arial" charset="0"/>
            </a:defRPr>
          </a:lvl1pPr>
          <a:lvl2pPr marL="457200" algn="ctr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ysClr val="window" lastClr="FFFFFF"/>
              </a:solidFill>
              <a:latin typeface="Times New Roman" pitchFamily="18" charset="0"/>
              <a:cs typeface="Arial" charset="0"/>
            </a:defRPr>
          </a:lvl2pPr>
          <a:lvl3pPr marL="914400" algn="ctr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ysClr val="window" lastClr="FFFFFF"/>
              </a:solidFill>
              <a:latin typeface="Times New Roman" pitchFamily="18" charset="0"/>
              <a:cs typeface="Arial" charset="0"/>
            </a:defRPr>
          </a:lvl3pPr>
          <a:lvl4pPr marL="1371600" algn="ctr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ysClr val="window" lastClr="FFFFFF"/>
              </a:solidFill>
              <a:latin typeface="Times New Roman" pitchFamily="18" charset="0"/>
              <a:cs typeface="Arial" charset="0"/>
            </a:defRPr>
          </a:lvl4pPr>
          <a:lvl5pPr marL="1828800" algn="ctr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ysClr val="window" lastClr="FFFFFF"/>
              </a:solidFill>
              <a:latin typeface="Times New Roman" pitchFamily="18" charset="0"/>
              <a:cs typeface="Arial" charset="0"/>
            </a:defRPr>
          </a:lvl5pPr>
          <a:lvl6pPr marL="2286000" algn="l" defTabSz="914400" rtl="0" eaLnBrk="1" latinLnBrk="0" hangingPunct="1">
            <a:defRPr sz="2400" kern="1200">
              <a:solidFill>
                <a:sysClr val="window" lastClr="FFFFFF"/>
              </a:solidFill>
              <a:latin typeface="Times New Roman" pitchFamily="18" charset="0"/>
              <a:cs typeface="Arial" charset="0"/>
            </a:defRPr>
          </a:lvl6pPr>
          <a:lvl7pPr marL="2743200" algn="l" defTabSz="914400" rtl="0" eaLnBrk="1" latinLnBrk="0" hangingPunct="1">
            <a:defRPr sz="2400" kern="1200">
              <a:solidFill>
                <a:sysClr val="window" lastClr="FFFFFF"/>
              </a:solidFill>
              <a:latin typeface="Times New Roman" pitchFamily="18" charset="0"/>
              <a:cs typeface="Arial" charset="0"/>
            </a:defRPr>
          </a:lvl7pPr>
          <a:lvl8pPr marL="3200400" algn="l" defTabSz="914400" rtl="0" eaLnBrk="1" latinLnBrk="0" hangingPunct="1">
            <a:defRPr sz="2400" kern="1200">
              <a:solidFill>
                <a:sysClr val="window" lastClr="FFFFFF"/>
              </a:solidFill>
              <a:latin typeface="Times New Roman" pitchFamily="18" charset="0"/>
              <a:cs typeface="Arial" charset="0"/>
            </a:defRPr>
          </a:lvl8pPr>
          <a:lvl9pPr marL="3657600" algn="l" defTabSz="914400" rtl="0" eaLnBrk="1" latinLnBrk="0" hangingPunct="1">
            <a:defRPr sz="2400" kern="1200">
              <a:solidFill>
                <a:sysClr val="window" lastClr="FFFFFF"/>
              </a:solidFill>
              <a:latin typeface="Times New Roman" pitchFamily="18" charset="0"/>
              <a:cs typeface="Arial" charset="0"/>
            </a:defRPr>
          </a:lvl9pPr>
        </a:lstStyle>
        <a:p xmlns:a="http://schemas.openxmlformats.org/drawingml/2006/main">
          <a:r>
            <a:rPr lang="hu-HU" sz="1800" dirty="0" smtClean="0"/>
            <a:t>Országosan 186 versenyző 114 iskolából</a:t>
          </a:r>
          <a:endParaRPr lang="hu-HU" sz="18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l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295" y="1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931" y="4861442"/>
            <a:ext cx="5679440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Mintaszöveg szerkesztése</a:t>
            </a:r>
          </a:p>
          <a:p>
            <a:pPr lvl="1"/>
            <a:r>
              <a:rPr lang="en-GB" noProof="0" smtClean="0"/>
              <a:t>Második szint</a:t>
            </a:r>
          </a:p>
          <a:p>
            <a:pPr lvl="2"/>
            <a:r>
              <a:rPr lang="en-GB" noProof="0" smtClean="0"/>
              <a:t>Harmadik szint</a:t>
            </a:r>
          </a:p>
          <a:p>
            <a:pPr lvl="3"/>
            <a:r>
              <a:rPr lang="en-GB" noProof="0" smtClean="0"/>
              <a:t>Negyedik szint</a:t>
            </a:r>
          </a:p>
          <a:p>
            <a:pPr lvl="4"/>
            <a:r>
              <a:rPr lang="en-GB" noProof="0" smtClean="0"/>
              <a:t>Ötödik szint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721107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l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295" y="9721107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fld id="{B5242995-C336-4695-BA44-63A7B605910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5CD460-BCFF-46AC-9C7B-E49B91C4E5DF}" type="slidenum">
              <a:rPr lang="en-GB" smtClean="0"/>
              <a:pPr/>
              <a:t>1</a:t>
            </a:fld>
            <a:endParaRPr lang="en-GB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E6C8DC-F644-4AA5-BD56-9CFC78C85EE8}" type="slidenum">
              <a:rPr lang="en-GB" smtClean="0"/>
              <a:pPr/>
              <a:t>36</a:t>
            </a:fld>
            <a:endParaRPr lang="en-GB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242995-C336-4695-BA44-63A7B6059106}" type="slidenum">
              <a:rPr lang="en-GB" smtClean="0"/>
              <a:pPr>
                <a:defRPr/>
              </a:pPr>
              <a:t>40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68B92B-C06B-4F01-BC47-8A676C0AE1ED}" type="slidenum">
              <a:rPr lang="en-GB" smtClean="0"/>
              <a:pPr/>
              <a:t>42</a:t>
            </a:fld>
            <a:endParaRPr lang="en-GB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3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/>
          <a:lstStyle>
            <a:lvl1pPr marL="0" algn="r">
              <a:defRPr sz="480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AAF085E8-C22A-4A1F-8226-86F00B12346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40FB6-13E0-43E1-A359-BED056FF283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707E8-3400-4FE6-B07C-07A0A05B72B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321AE77-466C-4396-B75E-AAD1AFFF3DF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00125" y="3267075"/>
            <a:ext cx="74072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3E1E9DCA-132D-4D6B-966E-1C14F491F76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hu-H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hu-H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2489772-9BB5-4AC1-98A3-73F8A5BAFD1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17538" y="2165350"/>
            <a:ext cx="3748087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800600" y="2165350"/>
            <a:ext cx="37496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hu-HU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hu-HU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EC05E2C-5A4A-4E5B-A3E6-3BE1757AAF5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hu-H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27587BD-E4E0-4DD7-B61E-920BAEA8DC8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C544AD-CC7A-40BF-B3CB-53EE4FCC210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057775" y="1057275"/>
            <a:ext cx="3748088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6C3BCDDA-54CD-40D1-9AEF-AFF65DB1F42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8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FDAEB09B-624E-4D1B-8EB3-0C2AD9FF391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1638" cy="274638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hu-HU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1963" cy="274638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hu-HU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9175" y="6515100"/>
            <a:ext cx="463550" cy="27305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E2A97802-D2CB-4B37-A10C-1E1CC1E4323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81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462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05" r:id="rId7"/>
    <p:sldLayoutId id="2147483814" r:id="rId8"/>
    <p:sldLayoutId id="2147483815" r:id="rId9"/>
    <p:sldLayoutId id="2147483806" r:id="rId10"/>
    <p:sldLayoutId id="2147483807" r:id="rId11"/>
  </p:sldLayoutIdLst>
  <p:hf hdr="0" ftr="0" dt="0"/>
  <p:txStyles>
    <p:titleStyle>
      <a:lvl1pPr marL="53975" indent="-53975" algn="r" rtl="0" eaLnBrk="0" fontAlgn="base" hangingPunct="0">
        <a:spcBef>
          <a:spcPct val="0"/>
        </a:spcBef>
        <a:spcAft>
          <a:spcPct val="0"/>
        </a:spcAft>
        <a:defRPr sz="4600" kern="1200">
          <a:solidFill>
            <a:srgbClr val="E7EACB"/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lvl2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2pPr>
      <a:lvl3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3pPr>
      <a:lvl4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4pPr>
      <a:lvl5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5pPr>
      <a:lvl6pPr marL="5111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6pPr>
      <a:lvl7pPr marL="9683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7pPr>
      <a:lvl8pPr marL="14255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8pPr>
      <a:lvl9pPr marL="18827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9pPr>
      <a:extLst/>
    </p:titleStyle>
    <p:bodyStyle>
      <a:lvl1pPr marL="292100" indent="-292100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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28600" algn="l" rtl="0" eaLnBrk="0" fontAlgn="base" hangingPunct="0">
        <a:spcBef>
          <a:spcPts val="400"/>
        </a:spcBef>
        <a:spcAft>
          <a:spcPct val="0"/>
        </a:spcAft>
        <a:buClr>
          <a:schemeClr val="accent2"/>
        </a:buClr>
        <a:buSzPct val="9000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190500" algn="l" rtl="0" eaLnBrk="0" fontAlgn="base" hangingPunct="0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182563" algn="l" rtl="0" eaLnBrk="0" fontAlgn="base" hangingPunct="0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7" Type="http://schemas.openxmlformats.org/officeDocument/2006/relationships/image" Target="../media/image6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5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7" Type="http://schemas.openxmlformats.org/officeDocument/2006/relationships/image" Target="../media/image71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0.jpeg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jpeg"/><Relationship Id="rId3" Type="http://schemas.openxmlformats.org/officeDocument/2006/relationships/image" Target="../media/image73.jpeg"/><Relationship Id="rId7" Type="http://schemas.openxmlformats.org/officeDocument/2006/relationships/image" Target="../media/image77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6.jpeg"/><Relationship Id="rId5" Type="http://schemas.openxmlformats.org/officeDocument/2006/relationships/image" Target="../media/image75.jpeg"/><Relationship Id="rId4" Type="http://schemas.openxmlformats.org/officeDocument/2006/relationships/image" Target="../media/image74.jpe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jpeg"/><Relationship Id="rId3" Type="http://schemas.openxmlformats.org/officeDocument/2006/relationships/image" Target="../media/image80.jpeg"/><Relationship Id="rId7" Type="http://schemas.openxmlformats.org/officeDocument/2006/relationships/image" Target="../media/image84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3.jpeg"/><Relationship Id="rId5" Type="http://schemas.openxmlformats.org/officeDocument/2006/relationships/image" Target="../media/image82.jpeg"/><Relationship Id="rId4" Type="http://schemas.openxmlformats.org/officeDocument/2006/relationships/image" Target="../media/image81.jpe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jpeg"/><Relationship Id="rId3" Type="http://schemas.openxmlformats.org/officeDocument/2006/relationships/image" Target="../media/image87.jpeg"/><Relationship Id="rId7" Type="http://schemas.openxmlformats.org/officeDocument/2006/relationships/image" Target="../media/image91.jpe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0.jpeg"/><Relationship Id="rId5" Type="http://schemas.openxmlformats.org/officeDocument/2006/relationships/image" Target="../media/image89.jpeg"/><Relationship Id="rId4" Type="http://schemas.openxmlformats.org/officeDocument/2006/relationships/image" Target="../media/image88.jpeg"/><Relationship Id="rId9" Type="http://schemas.openxmlformats.org/officeDocument/2006/relationships/image" Target="../media/image93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7" Type="http://schemas.openxmlformats.org/officeDocument/2006/relationships/image" Target="../media/image99.jpeg"/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8.jpeg"/><Relationship Id="rId5" Type="http://schemas.openxmlformats.org/officeDocument/2006/relationships/image" Target="../media/image97.jpeg"/><Relationship Id="rId4" Type="http://schemas.openxmlformats.org/officeDocument/2006/relationships/image" Target="../media/image96.jpe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jpeg"/><Relationship Id="rId13" Type="http://schemas.openxmlformats.org/officeDocument/2006/relationships/image" Target="../media/image111.jpeg"/><Relationship Id="rId3" Type="http://schemas.openxmlformats.org/officeDocument/2006/relationships/image" Target="../media/image101.jpeg"/><Relationship Id="rId7" Type="http://schemas.openxmlformats.org/officeDocument/2006/relationships/image" Target="../media/image105.jpeg"/><Relationship Id="rId12" Type="http://schemas.openxmlformats.org/officeDocument/2006/relationships/image" Target="../media/image110.jpeg"/><Relationship Id="rId17" Type="http://schemas.openxmlformats.org/officeDocument/2006/relationships/image" Target="../media/image115.jpeg"/><Relationship Id="rId2" Type="http://schemas.openxmlformats.org/officeDocument/2006/relationships/image" Target="../media/image100.jpeg"/><Relationship Id="rId16" Type="http://schemas.openxmlformats.org/officeDocument/2006/relationships/image" Target="../media/image11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4.jpeg"/><Relationship Id="rId11" Type="http://schemas.openxmlformats.org/officeDocument/2006/relationships/image" Target="../media/image109.jpeg"/><Relationship Id="rId5" Type="http://schemas.openxmlformats.org/officeDocument/2006/relationships/image" Target="../media/image103.png"/><Relationship Id="rId15" Type="http://schemas.openxmlformats.org/officeDocument/2006/relationships/image" Target="../media/image113.png"/><Relationship Id="rId10" Type="http://schemas.openxmlformats.org/officeDocument/2006/relationships/image" Target="../media/image108.png"/><Relationship Id="rId4" Type="http://schemas.openxmlformats.org/officeDocument/2006/relationships/image" Target="../media/image102.png"/><Relationship Id="rId9" Type="http://schemas.openxmlformats.org/officeDocument/2006/relationships/image" Target="../media/image107.jpeg"/><Relationship Id="rId14" Type="http://schemas.openxmlformats.org/officeDocument/2006/relationships/image" Target="../media/image112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 descr="Large confetti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indent="0" eaLnBrk="1" fontAlgn="auto" hangingPunct="1">
              <a:spcAft>
                <a:spcPts val="0"/>
              </a:spcAft>
              <a:defRPr/>
            </a:pPr>
            <a:r>
              <a:rPr lang="hu-HU" sz="36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Bod </a:t>
            </a:r>
            <a:r>
              <a:rPr lang="hu-HU" sz="36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Péter Országos</a:t>
            </a:r>
            <a:r>
              <a:rPr lang="hu-HU" sz="36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/>
            </a:r>
            <a:br>
              <a:rPr lang="hu-HU" sz="36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hu-HU" sz="36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Könyvtárhasználati Verseny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00034" y="3357562"/>
            <a:ext cx="7993063" cy="1368425"/>
          </a:xfrm>
        </p:spPr>
        <p:txBody>
          <a:bodyPr/>
          <a:lstStyle/>
          <a:p>
            <a:pPr algn="l" eaLnBrk="1" hangingPunct="1">
              <a:spcBef>
                <a:spcPct val="0"/>
              </a:spcBef>
            </a:pPr>
            <a:r>
              <a:rPr lang="hu-HU" sz="2400" b="1" dirty="0" smtClean="0"/>
              <a:t>2008/2009-es tanév</a:t>
            </a:r>
          </a:p>
          <a:p>
            <a:pPr algn="l" eaLnBrk="1" hangingPunct="1">
              <a:spcBef>
                <a:spcPct val="0"/>
              </a:spcBef>
            </a:pPr>
            <a:r>
              <a:rPr lang="hu-HU" sz="2000" dirty="0" smtClean="0"/>
              <a:t>Oktatáskutató és Fejlesztő Intézet –</a:t>
            </a:r>
          </a:p>
          <a:p>
            <a:pPr algn="l" eaLnBrk="1" hangingPunct="1">
              <a:spcBef>
                <a:spcPct val="0"/>
              </a:spcBef>
            </a:pPr>
            <a:r>
              <a:rPr lang="hu-HU" sz="2000" dirty="0" smtClean="0"/>
              <a:t>Országos Pedagógiai Könyvtár és Múzeum</a:t>
            </a:r>
          </a:p>
          <a:p>
            <a:pPr algn="l" eaLnBrk="1" hangingPunct="1">
              <a:spcBef>
                <a:spcPct val="0"/>
              </a:spcBef>
            </a:pPr>
            <a:endParaRPr lang="hu-HU" sz="2000" dirty="0" smtClean="0"/>
          </a:p>
          <a:p>
            <a:pPr algn="l" eaLnBrk="1" hangingPunct="1">
              <a:spcBef>
                <a:spcPct val="0"/>
              </a:spcBef>
            </a:pPr>
            <a:endParaRPr lang="hu-HU" sz="2000" dirty="0" smtClean="0"/>
          </a:p>
          <a:p>
            <a:pPr algn="l" eaLnBrk="1" hangingPunct="1">
              <a:spcBef>
                <a:spcPct val="0"/>
              </a:spcBef>
            </a:pPr>
            <a:r>
              <a:rPr lang="hu-HU" sz="1600" dirty="0" smtClean="0"/>
              <a:t>Összeállította: </a:t>
            </a:r>
            <a:r>
              <a:rPr lang="hu-HU" sz="1600" dirty="0" err="1" smtClean="0"/>
              <a:t>Dömsödy</a:t>
            </a:r>
            <a:r>
              <a:rPr lang="hu-HU" sz="1600" dirty="0" smtClean="0"/>
              <a:t> Andrea</a:t>
            </a:r>
          </a:p>
          <a:p>
            <a:pPr algn="l" eaLnBrk="1" hangingPunct="1">
              <a:spcBef>
                <a:spcPct val="0"/>
              </a:spcBef>
            </a:pPr>
            <a:r>
              <a:rPr lang="hu-HU" sz="1600" dirty="0" smtClean="0"/>
              <a:t>iskolai könyvtári szakreferens</a:t>
            </a:r>
          </a:p>
          <a:p>
            <a:pPr algn="l" eaLnBrk="1" hangingPunct="1">
              <a:spcBef>
                <a:spcPct val="0"/>
              </a:spcBef>
            </a:pPr>
            <a:r>
              <a:rPr lang="hu-HU" sz="1600" dirty="0" smtClean="0"/>
              <a:t>országos versenyszervező</a:t>
            </a:r>
          </a:p>
          <a:p>
            <a:pPr algn="l" eaLnBrk="1" hangingPunct="1">
              <a:spcBef>
                <a:spcPct val="0"/>
              </a:spcBef>
            </a:pPr>
            <a:endParaRPr lang="hu-HU" sz="1600" dirty="0" smtClean="0"/>
          </a:p>
          <a:p>
            <a:pPr algn="l" eaLnBrk="1" hangingPunct="1">
              <a:spcBef>
                <a:spcPct val="0"/>
              </a:spcBef>
            </a:pPr>
            <a:r>
              <a:rPr lang="hu-HU" sz="1600" dirty="0" smtClean="0">
                <a:solidFill>
                  <a:schemeClr val="tx1">
                    <a:lumMod val="95000"/>
                  </a:schemeClr>
                </a:solidFill>
              </a:rPr>
              <a:t>20</a:t>
            </a:r>
            <a:r>
              <a:rPr lang="en-US" sz="1600" dirty="0" smtClean="0">
                <a:solidFill>
                  <a:schemeClr val="tx1">
                    <a:lumMod val="95000"/>
                  </a:schemeClr>
                </a:solidFill>
              </a:rPr>
              <a:t>10</a:t>
            </a:r>
            <a:r>
              <a:rPr lang="hu-HU" sz="1600" dirty="0" smtClean="0">
                <a:solidFill>
                  <a:schemeClr val="tx1">
                    <a:lumMod val="95000"/>
                  </a:schemeClr>
                </a:solidFill>
              </a:rPr>
              <a:t>. június 3.</a:t>
            </a:r>
          </a:p>
        </p:txBody>
      </p:sp>
      <p:pic>
        <p:nvPicPr>
          <p:cNvPr id="3076" name="Picture 4" descr="M:\D\ISKK\bod\bodp.jpg"/>
          <p:cNvPicPr>
            <a:picLocks noChangeAspect="1" noChangeArrowheads="1"/>
          </p:cNvPicPr>
          <p:nvPr/>
        </p:nvPicPr>
        <p:blipFill>
          <a:blip r:embed="rId3" cstate="email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28596" y="445207"/>
            <a:ext cx="1857388" cy="19837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3" name="Picture 9" descr="F:\Munka_Projektek\OPKM\OPKMLOGO\OPKM_Logo.eps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715125" y="3857628"/>
            <a:ext cx="1646238" cy="166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84A7B-F034-432D-A475-F592AA401ED8}" type="slidenum">
              <a:rPr lang="hu-HU" smtClean="0"/>
              <a:pPr>
                <a:defRPr/>
              </a:pPr>
              <a:t>10</a:t>
            </a:fld>
            <a:endParaRPr lang="hu-HU"/>
          </a:p>
        </p:txBody>
      </p:sp>
      <p:sp>
        <p:nvSpPr>
          <p:cNvPr id="7" name="TextBox 6"/>
          <p:cNvSpPr txBox="1"/>
          <p:nvPr/>
        </p:nvSpPr>
        <p:spPr>
          <a:xfrm>
            <a:off x="3643306" y="6286520"/>
            <a:ext cx="4857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800" dirty="0" smtClean="0"/>
              <a:t>országosan 164 versenyző 85 iskolából</a:t>
            </a:r>
            <a:endParaRPr lang="hu-HU" sz="1800" dirty="0"/>
          </a:p>
        </p:txBody>
      </p:sp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0" y="0"/>
          <a:ext cx="9214148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C544AD-CC7A-40BF-B3CB-53EE4FCC2105}" type="slidenum">
              <a:rPr lang="hu-HU" smtClean="0"/>
              <a:pPr>
                <a:defRPr/>
              </a:pPr>
              <a:t>11</a:t>
            </a:fld>
            <a:endParaRPr lang="hu-HU"/>
          </a:p>
        </p:txBody>
      </p:sp>
      <p:graphicFrame>
        <p:nvGraphicFramePr>
          <p:cNvPr id="3" name="Chart 2"/>
          <p:cNvGraphicFramePr>
            <a:graphicFrameLocks/>
          </p:cNvGraphicFramePr>
          <p:nvPr/>
        </p:nvGraphicFramePr>
        <p:xfrm>
          <a:off x="142844" y="142852"/>
          <a:ext cx="9007123" cy="67151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C544AD-CC7A-40BF-B3CB-53EE4FCC2105}" type="slidenum">
              <a:rPr lang="hu-HU" smtClean="0"/>
              <a:pPr>
                <a:defRPr/>
              </a:pPr>
              <a:t>12</a:t>
            </a:fld>
            <a:endParaRPr lang="hu-HU"/>
          </a:p>
        </p:txBody>
      </p:sp>
      <p:graphicFrame>
        <p:nvGraphicFramePr>
          <p:cNvPr id="4" name="Chart 3"/>
          <p:cNvGraphicFramePr>
            <a:graphicFrameLocks/>
          </p:cNvGraphicFramePr>
          <p:nvPr/>
        </p:nvGraphicFramePr>
        <p:xfrm>
          <a:off x="0" y="0"/>
          <a:ext cx="9254705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C544AD-CC7A-40BF-B3CB-53EE4FCC2105}" type="slidenum">
              <a:rPr lang="hu-HU" smtClean="0"/>
              <a:pPr>
                <a:defRPr/>
              </a:pPr>
              <a:t>13</a:t>
            </a:fld>
            <a:endParaRPr lang="hu-HU"/>
          </a:p>
        </p:txBody>
      </p:sp>
      <p:graphicFrame>
        <p:nvGraphicFramePr>
          <p:cNvPr id="3" name="Chart 2"/>
          <p:cNvGraphicFramePr>
            <a:graphicFrameLocks/>
          </p:cNvGraphicFramePr>
          <p:nvPr/>
        </p:nvGraphicFramePr>
        <p:xfrm>
          <a:off x="-1" y="0"/>
          <a:ext cx="9144001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Belépő kategória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2800" dirty="0" smtClean="0"/>
              <a:t>5-6. évfolyam</a:t>
            </a:r>
          </a:p>
          <a:p>
            <a:endParaRPr lang="hu-HU" sz="2800" dirty="0" smtClean="0"/>
          </a:p>
          <a:p>
            <a:r>
              <a:rPr lang="hu-HU" sz="2800" dirty="0" smtClean="0"/>
              <a:t>országos verseny 2004/2005 óta nem volt</a:t>
            </a:r>
            <a:endParaRPr lang="hu-HU" dirty="0" smtClean="0"/>
          </a:p>
          <a:p>
            <a:endParaRPr lang="hu-HU" dirty="0" smtClean="0"/>
          </a:p>
          <a:p>
            <a:r>
              <a:rPr lang="hu-HU" sz="2800" dirty="0" smtClean="0"/>
              <a:t>az országos szervezéséhez csak erre a tanévre részleges forrás volt</a:t>
            </a:r>
          </a:p>
          <a:p>
            <a:pPr lvl="1"/>
            <a:r>
              <a:rPr lang="hu-HU" sz="2200" dirty="0" err="1" smtClean="0"/>
              <a:t>NKA-tól</a:t>
            </a:r>
            <a:endParaRPr lang="hu-HU" sz="2200" dirty="0" smtClean="0"/>
          </a:p>
          <a:p>
            <a:pPr lvl="1"/>
            <a:r>
              <a:rPr lang="hu-HU" sz="2200" dirty="0" smtClean="0"/>
              <a:t>országos írásbeliig tartott a verseny</a:t>
            </a:r>
          </a:p>
          <a:p>
            <a:pPr lvl="1">
              <a:buNone/>
            </a:pPr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21AE77-466C-4396-B75E-AAD1AFFF3DFC}" type="slidenum">
              <a:rPr lang="hu-HU" smtClean="0"/>
              <a:pPr>
                <a:defRPr/>
              </a:pPr>
              <a:t>14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Határon túl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2400" dirty="0" smtClean="0"/>
              <a:t>korábban megszűnt a </a:t>
            </a:r>
            <a:r>
              <a:rPr lang="hu-HU" sz="2400" i="1" dirty="0" smtClean="0"/>
              <a:t>Kölcsey Ferenc Nemzetközi Könyvtárhasználati Verseny</a:t>
            </a:r>
          </a:p>
          <a:p>
            <a:r>
              <a:rPr lang="hu-HU" sz="2400" dirty="0" smtClean="0"/>
              <a:t>most kísérleti jelleggel felajánlottuk határon túli kollégáknak a bekapcsolódást</a:t>
            </a:r>
          </a:p>
          <a:p>
            <a:endParaRPr lang="hu-HU" dirty="0" smtClean="0"/>
          </a:p>
          <a:p>
            <a:r>
              <a:rPr lang="hu-HU" dirty="0" smtClean="0"/>
              <a:t>jelentkező: Kassa, Ipariskola, Fülöp Éva</a:t>
            </a:r>
          </a:p>
          <a:p>
            <a:r>
              <a:rPr lang="hu-HU" dirty="0" smtClean="0"/>
              <a:t>különbségek:</a:t>
            </a:r>
          </a:p>
          <a:p>
            <a:pPr lvl="1"/>
            <a:r>
              <a:rPr lang="hu-HU" dirty="0" smtClean="0"/>
              <a:t>továbbjutás nélkül</a:t>
            </a:r>
          </a:p>
          <a:p>
            <a:pPr lvl="1"/>
            <a:r>
              <a:rPr lang="hu-HU" dirty="0" smtClean="0"/>
              <a:t>3 fős csapatban</a:t>
            </a:r>
          </a:p>
          <a:p>
            <a:pPr lvl="1"/>
            <a:r>
              <a:rPr lang="hu-HU" dirty="0" smtClean="0"/>
              <a:t>csak II. korcsoport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21AE77-466C-4396-B75E-AAD1AFFF3DFC}" type="slidenum">
              <a:rPr lang="hu-HU" smtClean="0"/>
              <a:pPr>
                <a:defRPr/>
              </a:pPr>
              <a:t>15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Központi írásbeli feladatlapok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 versenybizottság</a:t>
            </a:r>
          </a:p>
          <a:p>
            <a:pPr lvl="1"/>
            <a:r>
              <a:rPr lang="hu-HU" sz="2400" dirty="0" smtClean="0"/>
              <a:t>elkészítteti</a:t>
            </a:r>
          </a:p>
          <a:p>
            <a:pPr lvl="1"/>
            <a:r>
              <a:rPr lang="hu-HU" sz="2400" dirty="0" smtClean="0"/>
              <a:t>sokszorosítja</a:t>
            </a:r>
          </a:p>
          <a:p>
            <a:pPr lvl="1"/>
            <a:r>
              <a:rPr lang="hu-HU" sz="2400" dirty="0" smtClean="0"/>
              <a:t>postázza</a:t>
            </a:r>
          </a:p>
          <a:p>
            <a:r>
              <a:rPr lang="hu-HU" dirty="0" smtClean="0"/>
              <a:t>A megyei helyszíneken</a:t>
            </a:r>
          </a:p>
          <a:p>
            <a:pPr lvl="1"/>
            <a:r>
              <a:rPr lang="hu-HU" sz="2400" dirty="0" smtClean="0"/>
              <a:t>egy időpontban 19 helyszínen</a:t>
            </a:r>
          </a:p>
          <a:p>
            <a:pPr lvl="1"/>
            <a:r>
              <a:rPr lang="hu-HU" sz="2400" dirty="0" smtClean="0"/>
              <a:t>a verseny előtt bontják ki a feladatlapokat</a:t>
            </a:r>
          </a:p>
          <a:p>
            <a:pPr lvl="1"/>
            <a:r>
              <a:rPr lang="hu-HU" sz="2400" dirty="0" smtClean="0"/>
              <a:t>90 percig dolgozhatnak a versenyzők</a:t>
            </a:r>
          </a:p>
          <a:p>
            <a:pPr lvl="1"/>
            <a:r>
              <a:rPr lang="hu-HU" sz="2400" dirty="0" smtClean="0"/>
              <a:t>a verseny alatt megérkező </a:t>
            </a:r>
            <a:r>
              <a:rPr lang="hu-HU" sz="2400" dirty="0" err="1" smtClean="0"/>
              <a:t>megoldókulcs</a:t>
            </a:r>
            <a:r>
              <a:rPr lang="hu-HU" sz="2400" dirty="0" smtClean="0"/>
              <a:t> alapján a feladatlapok kijavítása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21AE77-466C-4396-B75E-AAD1AFFF3DFC}" type="slidenum">
              <a:rPr lang="hu-HU" smtClean="0"/>
              <a:pPr>
                <a:defRPr/>
              </a:pPr>
              <a:t>16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od_5-6_megyei_feladatlap_7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1285663">
            <a:off x="621875" y="587606"/>
            <a:ext cx="2787661" cy="39319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hu-HU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Feladattípusok</a:t>
            </a:r>
            <a:endParaRPr lang="hu-HU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14" name="Content Placeholder 6"/>
          <p:cNvSpPr txBox="1">
            <a:spLocks/>
          </p:cNvSpPr>
          <p:nvPr/>
        </p:nvSpPr>
        <p:spPr>
          <a:xfrm>
            <a:off x="4643438" y="1646238"/>
            <a:ext cx="4214842" cy="4997472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292100" indent="-292100" algn="l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"/>
              <a:defRPr/>
            </a:pPr>
            <a:r>
              <a:rPr lang="hu-HU" sz="2600" b="1" dirty="0" smtClean="0">
                <a:latin typeface="+mj-lt"/>
                <a:cs typeface="+mn-cs"/>
              </a:rPr>
              <a:t>Belépő </a:t>
            </a:r>
            <a:r>
              <a:rPr lang="hu-HU" sz="2600" b="1" dirty="0" err="1" smtClean="0">
                <a:latin typeface="+mj-lt"/>
                <a:cs typeface="+mn-cs"/>
              </a:rPr>
              <a:t>kat</a:t>
            </a:r>
            <a:r>
              <a:rPr lang="hu-HU" sz="2600" b="1" dirty="0" smtClean="0">
                <a:latin typeface="+mj-lt"/>
                <a:cs typeface="+mn-cs"/>
              </a:rPr>
              <a:t>. Írásbeli</a:t>
            </a:r>
            <a:endParaRPr lang="hu-HU" sz="2600" b="1" dirty="0">
              <a:latin typeface="+mj-lt"/>
              <a:cs typeface="+mn-cs"/>
            </a:endParaRPr>
          </a:p>
          <a:p>
            <a:pPr marL="640080" lvl="1" indent="-228600" algn="l" fontAlgn="auto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buFontTx/>
              <a:buChar char="•"/>
              <a:defRPr/>
            </a:pPr>
            <a:r>
              <a:rPr lang="hu-HU" sz="2600" dirty="0" smtClean="0">
                <a:latin typeface="+mj-lt"/>
                <a:cs typeface="+mn-cs"/>
              </a:rPr>
              <a:t>információkeresés</a:t>
            </a:r>
          </a:p>
          <a:p>
            <a:pPr marL="640080" lvl="1" indent="-228600" algn="l" fontAlgn="auto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buFontTx/>
              <a:buChar char="•"/>
              <a:defRPr/>
            </a:pPr>
            <a:r>
              <a:rPr lang="hu-HU" sz="2600" dirty="0" smtClean="0">
                <a:latin typeface="+mj-lt"/>
                <a:cs typeface="+mn-cs"/>
              </a:rPr>
              <a:t>fogalommagyarázat</a:t>
            </a:r>
          </a:p>
          <a:p>
            <a:pPr marL="640080" lvl="1" indent="-228600" algn="l" fontAlgn="auto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buFontTx/>
              <a:buChar char="•"/>
              <a:defRPr/>
            </a:pPr>
            <a:r>
              <a:rPr lang="hu-HU" sz="2600" dirty="0" smtClean="0">
                <a:latin typeface="+mj-lt"/>
                <a:cs typeface="+mn-cs"/>
              </a:rPr>
              <a:t>korszakok egyeztetése</a:t>
            </a:r>
          </a:p>
          <a:p>
            <a:pPr marL="640080" lvl="1" indent="-228600" algn="l" fontAlgn="auto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buFontTx/>
              <a:buChar char="•"/>
              <a:defRPr/>
            </a:pPr>
            <a:r>
              <a:rPr lang="hu-HU" sz="2600" dirty="0" smtClean="0">
                <a:latin typeface="+mj-lt"/>
              </a:rPr>
              <a:t>raktári jelzet megállapítása</a:t>
            </a:r>
          </a:p>
          <a:p>
            <a:pPr marL="640080" lvl="1" indent="-228600" algn="l" fontAlgn="auto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buFontTx/>
              <a:buChar char="•"/>
              <a:defRPr/>
            </a:pPr>
            <a:r>
              <a:rPr lang="hu-HU" sz="2600" dirty="0" smtClean="0">
                <a:latin typeface="+mn-lt"/>
                <a:cs typeface="+mn-cs"/>
              </a:rPr>
              <a:t>szövegértelmezés</a:t>
            </a:r>
          </a:p>
          <a:p>
            <a:pPr marL="1097280" lvl="2" indent="-228600" algn="l" fontAlgn="auto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buFontTx/>
              <a:buChar char="•"/>
              <a:defRPr/>
            </a:pPr>
            <a:r>
              <a:rPr lang="hu-HU" sz="2600" dirty="0" smtClean="0">
                <a:latin typeface="+mn-lt"/>
                <a:cs typeface="+mn-cs"/>
              </a:rPr>
              <a:t>ismeretterjesztő</a:t>
            </a:r>
          </a:p>
          <a:p>
            <a:pPr marL="1097280" lvl="2" indent="-228600" algn="l" fontAlgn="auto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buFontTx/>
              <a:buChar char="•"/>
              <a:defRPr/>
            </a:pPr>
            <a:r>
              <a:rPr lang="hu-HU" sz="2600" dirty="0" smtClean="0">
                <a:latin typeface="+mn-lt"/>
                <a:cs typeface="+mn-cs"/>
              </a:rPr>
              <a:t>vers</a:t>
            </a:r>
          </a:p>
          <a:p>
            <a:pPr marL="640080" lvl="1" indent="-228600" algn="l" fontAlgn="auto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buFontTx/>
              <a:buChar char="•"/>
              <a:defRPr/>
            </a:pPr>
            <a:r>
              <a:rPr lang="hu-HU" sz="2600" dirty="0" smtClean="0">
                <a:latin typeface="+mn-lt"/>
                <a:cs typeface="+mn-cs"/>
              </a:rPr>
              <a:t>térképértelmezés</a:t>
            </a:r>
          </a:p>
          <a:p>
            <a:pPr marL="640080" lvl="1" indent="-228600" algn="l" fontAlgn="auto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buFontTx/>
              <a:buChar char="•"/>
              <a:defRPr/>
            </a:pPr>
            <a:r>
              <a:rPr lang="hu-HU" sz="2600" dirty="0" smtClean="0">
                <a:latin typeface="+mn-lt"/>
                <a:cs typeface="+mn-cs"/>
              </a:rPr>
              <a:t>bibliográfiai hivatkozás</a:t>
            </a:r>
          </a:p>
          <a:p>
            <a:pPr marL="640080" lvl="1" indent="-228600" algn="l" fontAlgn="auto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buFontTx/>
              <a:buChar char="•"/>
              <a:defRPr/>
            </a:pPr>
            <a:r>
              <a:rPr lang="hu-HU" sz="2600" dirty="0" smtClean="0">
                <a:latin typeface="+mn-lt"/>
                <a:cs typeface="+mn-cs"/>
              </a:rPr>
              <a:t>rejtvény</a:t>
            </a:r>
          </a:p>
          <a:p>
            <a:pPr marL="640080" lvl="1" indent="-228600" algn="l" fontAlgn="auto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buFontTx/>
              <a:buChar char="•"/>
              <a:defRPr/>
            </a:pPr>
            <a:r>
              <a:rPr lang="hu-HU" sz="2600" dirty="0" smtClean="0">
                <a:latin typeface="+mn-lt"/>
                <a:cs typeface="+mn-cs"/>
              </a:rPr>
              <a:t>vaktérkép</a:t>
            </a:r>
          </a:p>
          <a:p>
            <a:pPr marL="640080" lvl="1" indent="-228600" algn="l" fontAlgn="auto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buFontTx/>
              <a:buChar char="•"/>
              <a:defRPr/>
            </a:pPr>
            <a:endParaRPr lang="hu-HU" sz="2600" dirty="0" smtClean="0">
              <a:latin typeface="+mn-lt"/>
              <a:cs typeface="+mn-cs"/>
            </a:endParaRPr>
          </a:p>
          <a:p>
            <a:pPr marL="640080" lvl="1" indent="-228600" algn="l" fontAlgn="auto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buFontTx/>
              <a:buChar char="•"/>
              <a:defRPr/>
            </a:pPr>
            <a:endParaRPr lang="hu-HU" sz="2600" dirty="0">
              <a:latin typeface="+mn-lt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C2C1EA-67C7-41C5-AEDE-E672C611C0F7}" type="slidenum">
              <a:rPr lang="hu-HU" smtClean="0"/>
              <a:pPr>
                <a:defRPr/>
              </a:pPr>
              <a:t>17</a:t>
            </a:fld>
            <a:endParaRPr lang="hu-HU"/>
          </a:p>
        </p:txBody>
      </p:sp>
      <p:pic>
        <p:nvPicPr>
          <p:cNvPr id="7" name="Picture 6" descr="bod_5-6_megyei_feladatlap_1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20468221">
            <a:off x="1749051" y="2793883"/>
            <a:ext cx="2779057" cy="39319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hu-HU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Feladattípusok</a:t>
            </a:r>
            <a:endParaRPr lang="hu-HU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14" name="Content Placeholder 6"/>
          <p:cNvSpPr txBox="1">
            <a:spLocks/>
          </p:cNvSpPr>
          <p:nvPr/>
        </p:nvSpPr>
        <p:spPr>
          <a:xfrm>
            <a:off x="4857752" y="1500174"/>
            <a:ext cx="3829048" cy="5143536"/>
          </a:xfrm>
          <a:prstGeom prst="rect">
            <a:avLst/>
          </a:prstGeom>
        </p:spPr>
        <p:txBody>
          <a:bodyPr>
            <a:noAutofit/>
          </a:bodyPr>
          <a:lstStyle/>
          <a:p>
            <a:pPr marL="292100" indent="-292100" algn="l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"/>
              <a:defRPr/>
            </a:pPr>
            <a:r>
              <a:rPr lang="hu-HU" sz="2000" b="1" dirty="0">
                <a:latin typeface="+mn-lt"/>
                <a:cs typeface="+mn-cs"/>
              </a:rPr>
              <a:t>I. korcsoport írásbeli</a:t>
            </a:r>
          </a:p>
          <a:p>
            <a:pPr marL="640080" lvl="1" indent="-228600" algn="l" fontAlgn="auto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buFontTx/>
              <a:buChar char="•"/>
              <a:defRPr/>
            </a:pPr>
            <a:r>
              <a:rPr lang="hu-HU" sz="2000" dirty="0" smtClean="0">
                <a:latin typeface="+mn-lt"/>
                <a:cs typeface="+mn-cs"/>
              </a:rPr>
              <a:t>információkeresés</a:t>
            </a:r>
          </a:p>
          <a:p>
            <a:pPr marL="640080" lvl="1" indent="-228600" algn="l" fontAlgn="auto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buFontTx/>
              <a:buChar char="•"/>
              <a:defRPr/>
            </a:pPr>
            <a:r>
              <a:rPr lang="hu-HU" sz="2000" dirty="0" smtClean="0">
                <a:latin typeface="+mn-lt"/>
                <a:cs typeface="+mn-cs"/>
              </a:rPr>
              <a:t>vers – író párosítása</a:t>
            </a:r>
          </a:p>
          <a:p>
            <a:pPr marL="640080" lvl="1" indent="-228600" algn="l" fontAlgn="auto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buFontTx/>
              <a:buChar char="•"/>
              <a:defRPr/>
            </a:pPr>
            <a:r>
              <a:rPr lang="hu-HU" sz="2000" dirty="0" smtClean="0">
                <a:latin typeface="+mn-lt"/>
                <a:cs typeface="+mn-cs"/>
              </a:rPr>
              <a:t>korszakok egyeztetése</a:t>
            </a:r>
          </a:p>
          <a:p>
            <a:pPr marL="640080" lvl="1" indent="-228600" algn="l" fontAlgn="auto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buFontTx/>
              <a:buChar char="•"/>
              <a:defRPr/>
            </a:pPr>
            <a:r>
              <a:rPr lang="hu-HU" sz="2000" dirty="0" smtClean="0">
                <a:latin typeface="+mn-lt"/>
                <a:cs typeface="+mn-cs"/>
              </a:rPr>
              <a:t>szómagyarázat</a:t>
            </a:r>
          </a:p>
          <a:p>
            <a:pPr marL="640080" lvl="1" indent="-228600" algn="l" fontAlgn="auto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buFontTx/>
              <a:buChar char="•"/>
              <a:defRPr/>
            </a:pPr>
            <a:r>
              <a:rPr lang="hu-HU" sz="2000" dirty="0" smtClean="0">
                <a:latin typeface="+mn-lt"/>
                <a:cs typeface="+mn-cs"/>
              </a:rPr>
              <a:t>szavak szótári jellemzése</a:t>
            </a:r>
          </a:p>
          <a:p>
            <a:pPr marL="640080" lvl="1" indent="-228600" algn="l" fontAlgn="auto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buFontTx/>
              <a:buChar char="•"/>
              <a:defRPr/>
            </a:pPr>
            <a:r>
              <a:rPr lang="hu-HU" sz="2000" dirty="0" smtClean="0">
                <a:latin typeface="+mn-lt"/>
                <a:cs typeface="+mn-cs"/>
              </a:rPr>
              <a:t>térképhasználat</a:t>
            </a:r>
          </a:p>
          <a:p>
            <a:pPr marL="640080" lvl="1" indent="-228600" algn="l" fontAlgn="auto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buFontTx/>
              <a:buChar char="•"/>
              <a:defRPr/>
            </a:pPr>
            <a:r>
              <a:rPr lang="hu-HU" sz="2000" dirty="0" smtClean="0">
                <a:latin typeface="+mn-lt"/>
                <a:cs typeface="+mn-cs"/>
              </a:rPr>
              <a:t>betűrendezés</a:t>
            </a:r>
          </a:p>
          <a:p>
            <a:pPr marL="640080" lvl="1" indent="-228600" algn="l" fontAlgn="auto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buFontTx/>
              <a:buChar char="•"/>
              <a:defRPr/>
            </a:pPr>
            <a:r>
              <a:rPr lang="hu-HU" sz="2000" dirty="0" smtClean="0">
                <a:latin typeface="+mn-lt"/>
                <a:cs typeface="+mn-cs"/>
              </a:rPr>
              <a:t>szövegértelmezés</a:t>
            </a:r>
          </a:p>
          <a:p>
            <a:pPr marL="640080" lvl="1" indent="-228600" algn="l" fontAlgn="auto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buFontTx/>
              <a:buChar char="•"/>
              <a:defRPr/>
            </a:pPr>
            <a:r>
              <a:rPr lang="hu-HU" sz="2000" dirty="0" smtClean="0">
                <a:latin typeface="+mn-lt"/>
                <a:cs typeface="+mn-cs"/>
              </a:rPr>
              <a:t>könyvajánlás</a:t>
            </a:r>
          </a:p>
          <a:p>
            <a:pPr marL="640080" lvl="1" indent="-228600" algn="l" fontAlgn="auto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buFontTx/>
              <a:buChar char="•"/>
              <a:defRPr/>
            </a:pPr>
            <a:r>
              <a:rPr lang="hu-HU" sz="2000" dirty="0" smtClean="0">
                <a:latin typeface="+mn-lt"/>
                <a:cs typeface="+mn-cs"/>
              </a:rPr>
              <a:t>bibliográfiai hivatkozás</a:t>
            </a:r>
          </a:p>
          <a:p>
            <a:pPr marL="640080" lvl="1" indent="-228600" algn="l" fontAlgn="auto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buFontTx/>
              <a:buChar char="•"/>
              <a:defRPr/>
            </a:pPr>
            <a:r>
              <a:rPr lang="hu-HU" sz="2000" dirty="0" smtClean="0">
                <a:latin typeface="+mn-lt"/>
                <a:cs typeface="+mn-cs"/>
              </a:rPr>
              <a:t>katalógusrekord értelmezése</a:t>
            </a:r>
          </a:p>
          <a:p>
            <a:pPr marL="640080" lvl="1" indent="-228600" algn="l" fontAlgn="auto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buFontTx/>
              <a:buChar char="•"/>
              <a:defRPr/>
            </a:pPr>
            <a:r>
              <a:rPr lang="hu-HU" sz="2000" dirty="0" smtClean="0">
                <a:latin typeface="+mn-lt"/>
                <a:cs typeface="+mn-cs"/>
              </a:rPr>
              <a:t>rejtvény</a:t>
            </a:r>
          </a:p>
          <a:p>
            <a:pPr marL="640080" lvl="1" indent="-228600" algn="l" fontAlgn="auto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buFontTx/>
              <a:buChar char="•"/>
              <a:defRPr/>
            </a:pPr>
            <a:r>
              <a:rPr lang="hu-HU" sz="2000" dirty="0" smtClean="0">
                <a:latin typeface="+mn-lt"/>
                <a:cs typeface="+mn-cs"/>
              </a:rPr>
              <a:t>időrendezés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C2C1EA-67C7-41C5-AEDE-E672C611C0F7}" type="slidenum">
              <a:rPr lang="hu-HU" smtClean="0"/>
              <a:pPr>
                <a:defRPr/>
              </a:pPr>
              <a:t>18</a:t>
            </a:fld>
            <a:endParaRPr lang="hu-HU"/>
          </a:p>
        </p:txBody>
      </p:sp>
      <p:pic>
        <p:nvPicPr>
          <p:cNvPr id="7" name="Picture 6" descr="bod_7-8_megy_feladatlap_2010_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20860938">
            <a:off x="601770" y="536222"/>
            <a:ext cx="2772690" cy="39319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 descr="bod_7-8_megy_feladatlap_2010_6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973853">
            <a:off x="1636862" y="2614403"/>
            <a:ext cx="2790855" cy="39319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algn="l" eaLnBrk="1" fontAlgn="auto" hangingPunct="1">
              <a:spcAft>
                <a:spcPts val="0"/>
              </a:spcAft>
              <a:defRPr/>
            </a:pPr>
            <a:r>
              <a:rPr lang="hu-HU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Feladattípusok</a:t>
            </a:r>
            <a:endParaRPr lang="hu-HU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18437" name="Content Placeholder 6"/>
          <p:cNvSpPr>
            <a:spLocks noGrp="1"/>
          </p:cNvSpPr>
          <p:nvPr>
            <p:ph idx="1"/>
          </p:nvPr>
        </p:nvSpPr>
        <p:spPr>
          <a:xfrm>
            <a:off x="457200" y="1646238"/>
            <a:ext cx="4400552" cy="4926034"/>
          </a:xfrm>
        </p:spPr>
        <p:txBody>
          <a:bodyPr/>
          <a:lstStyle/>
          <a:p>
            <a:pPr eaLnBrk="1" hangingPunct="1"/>
            <a:r>
              <a:rPr lang="hu-HU" sz="2400" b="1" dirty="0" smtClean="0"/>
              <a:t>II. korcsoport írásbeli</a:t>
            </a:r>
          </a:p>
          <a:p>
            <a:pPr lvl="1" eaLnBrk="1" hangingPunct="1"/>
            <a:r>
              <a:rPr lang="hu-HU" sz="1800" dirty="0" smtClean="0"/>
              <a:t>információkeresés</a:t>
            </a:r>
          </a:p>
          <a:p>
            <a:pPr lvl="1" eaLnBrk="1" hangingPunct="1"/>
            <a:r>
              <a:rPr lang="hu-HU" sz="1800" dirty="0" smtClean="0"/>
              <a:t>igaz – hamis</a:t>
            </a:r>
          </a:p>
          <a:p>
            <a:pPr lvl="1" eaLnBrk="1" hangingPunct="1"/>
            <a:r>
              <a:rPr lang="hu-HU" sz="1800" dirty="0" smtClean="0"/>
              <a:t>menetrend értelmezése</a:t>
            </a:r>
          </a:p>
          <a:p>
            <a:pPr lvl="1" eaLnBrk="1" hangingPunct="1"/>
            <a:r>
              <a:rPr lang="hu-HU" sz="1800" dirty="0" smtClean="0"/>
              <a:t>raktári jelzet megállapítása</a:t>
            </a:r>
          </a:p>
          <a:p>
            <a:pPr lvl="1" eaLnBrk="1" hangingPunct="1"/>
            <a:r>
              <a:rPr lang="hu-HU" sz="1800" dirty="0" smtClean="0"/>
              <a:t>szövegértés</a:t>
            </a:r>
          </a:p>
          <a:p>
            <a:pPr lvl="1" eaLnBrk="1" hangingPunct="1"/>
            <a:r>
              <a:rPr lang="hu-HU" sz="1800" dirty="0" smtClean="0"/>
              <a:t>rejtvény</a:t>
            </a:r>
          </a:p>
          <a:p>
            <a:pPr lvl="1" eaLnBrk="1" hangingPunct="1"/>
            <a:r>
              <a:rPr lang="hu-HU" sz="1800" dirty="0" smtClean="0"/>
              <a:t>szómagyarázat</a:t>
            </a:r>
          </a:p>
          <a:p>
            <a:pPr lvl="1" eaLnBrk="1" hangingPunct="1"/>
            <a:r>
              <a:rPr lang="hu-HU" sz="1800" dirty="0" smtClean="0"/>
              <a:t>bibliográfiai hivatkozás</a:t>
            </a:r>
          </a:p>
          <a:p>
            <a:pPr lvl="1" eaLnBrk="1" hangingPunct="1"/>
            <a:r>
              <a:rPr lang="hu-HU" sz="1800" dirty="0" smtClean="0"/>
              <a:t>csoportosítás</a:t>
            </a:r>
          </a:p>
          <a:p>
            <a:pPr lvl="1" eaLnBrk="1" hangingPunct="1"/>
            <a:r>
              <a:rPr lang="hu-HU" sz="1800" dirty="0" smtClean="0"/>
              <a:t>érvelés</a:t>
            </a:r>
          </a:p>
          <a:p>
            <a:pPr lvl="1" eaLnBrk="1" hangingPunct="1"/>
            <a:r>
              <a:rPr lang="hu-HU" sz="1800" dirty="0" smtClean="0"/>
              <a:t>vaktérkép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EB58B7-0F96-4CBC-B975-4E5DBD1571B2}" type="slidenum">
              <a:rPr lang="hu-HU" smtClean="0"/>
              <a:pPr>
                <a:defRPr/>
              </a:pPr>
              <a:t>19</a:t>
            </a:fld>
            <a:endParaRPr lang="hu-HU"/>
          </a:p>
        </p:txBody>
      </p:sp>
      <p:pic>
        <p:nvPicPr>
          <p:cNvPr id="8" name="Picture 7" descr="bod_megy_feladatlap_2010_10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20469000">
            <a:off x="5214942" y="2357430"/>
            <a:ext cx="2755664" cy="39319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bod_megy_feladatlap_2010_1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765593">
            <a:off x="5572132" y="500042"/>
            <a:ext cx="2748065" cy="39319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/>
              <a:t>Adatok</a:t>
            </a:r>
            <a:endParaRPr lang="hu-HU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Országos versenyszervező:</a:t>
            </a:r>
          </a:p>
          <a:p>
            <a:pPr lvl="1"/>
            <a:r>
              <a:rPr lang="hu-HU" dirty="0" smtClean="0"/>
              <a:t>OFI – OPKM</a:t>
            </a:r>
          </a:p>
          <a:p>
            <a:pPr lvl="1"/>
            <a:r>
              <a:rPr lang="hu-HU" dirty="0" smtClean="0"/>
              <a:t>1089 Budapest, Könyves Kálmán körút 40.</a:t>
            </a:r>
          </a:p>
          <a:p>
            <a:pPr lvl="1"/>
            <a:r>
              <a:rPr lang="hu-HU" dirty="0" smtClean="0"/>
              <a:t>06-1-323-55-00</a:t>
            </a:r>
          </a:p>
          <a:p>
            <a:r>
              <a:rPr lang="hu-HU" dirty="0" smtClean="0"/>
              <a:t>Honlap:</a:t>
            </a:r>
          </a:p>
          <a:p>
            <a:pPr lvl="1"/>
            <a:r>
              <a:rPr lang="hu-HU" dirty="0" err="1" smtClean="0"/>
              <a:t>www.opkm.hu</a:t>
            </a:r>
            <a:endParaRPr lang="hu-HU" dirty="0" smtClean="0"/>
          </a:p>
          <a:p>
            <a:pPr lvl="1"/>
            <a:r>
              <a:rPr lang="hu-HU" dirty="0" smtClean="0"/>
              <a:t>Benne:</a:t>
            </a:r>
          </a:p>
          <a:p>
            <a:pPr lvl="3"/>
            <a:r>
              <a:rPr lang="hu-HU" dirty="0" smtClean="0"/>
              <a:t>Versenyszabályzat</a:t>
            </a:r>
          </a:p>
          <a:p>
            <a:pPr lvl="3"/>
            <a:r>
              <a:rPr lang="hu-HU" dirty="0" smtClean="0"/>
              <a:t>Versenybizottság névsora</a:t>
            </a:r>
          </a:p>
          <a:p>
            <a:pPr lvl="3"/>
            <a:r>
              <a:rPr lang="hu-HU" dirty="0" smtClean="0"/>
              <a:t>Megyei szervezők</a:t>
            </a:r>
          </a:p>
          <a:p>
            <a:pPr lvl="3"/>
            <a:r>
              <a:rPr lang="hu-HU" dirty="0" smtClean="0"/>
              <a:t>Feladatlapok</a:t>
            </a:r>
          </a:p>
          <a:p>
            <a:pPr lvl="3"/>
            <a:r>
              <a:rPr lang="hu-HU" dirty="0" smtClean="0"/>
              <a:t>Eredmények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287522-2B3C-4073-B7CE-C4F608ACBD3C}" type="slidenum">
              <a:rPr lang="hu-HU" smtClean="0"/>
              <a:pPr>
                <a:defRPr/>
              </a:pPr>
              <a:t>2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/>
              <a:t>Érintett tudományterületek*</a:t>
            </a:r>
            <a:endParaRPr lang="hu-H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2900354" cy="639762"/>
          </a:xfrm>
        </p:spPr>
        <p:txBody>
          <a:bodyPr/>
          <a:lstStyle/>
          <a:p>
            <a:pPr>
              <a:defRPr/>
            </a:pPr>
            <a:r>
              <a:rPr lang="hu-HU" dirty="0" smtClean="0"/>
              <a:t>belépő Korcs.</a:t>
            </a:r>
            <a:endParaRPr lang="hu-HU" dirty="0"/>
          </a:p>
        </p:txBody>
      </p:sp>
      <p:sp>
        <p:nvSpPr>
          <p:cNvPr id="19461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2900354" cy="3941763"/>
          </a:xfrm>
        </p:spPr>
        <p:txBody>
          <a:bodyPr/>
          <a:lstStyle/>
          <a:p>
            <a:r>
              <a:rPr lang="hu-HU" dirty="0" smtClean="0"/>
              <a:t>Közlekedés</a:t>
            </a:r>
          </a:p>
          <a:p>
            <a:r>
              <a:rPr lang="hu-HU" dirty="0" smtClean="0"/>
              <a:t>Közlekedéstörténet</a:t>
            </a:r>
          </a:p>
          <a:p>
            <a:r>
              <a:rPr lang="hu-HU" dirty="0" smtClean="0"/>
              <a:t>Orvostudomány</a:t>
            </a:r>
          </a:p>
          <a:p>
            <a:r>
              <a:rPr lang="hu-HU" dirty="0" smtClean="0"/>
              <a:t>Kémia</a:t>
            </a:r>
          </a:p>
          <a:p>
            <a:r>
              <a:rPr lang="hu-HU" dirty="0" smtClean="0"/>
              <a:t>Földrajz</a:t>
            </a:r>
          </a:p>
          <a:p>
            <a:r>
              <a:rPr lang="hu-HU" dirty="0" smtClean="0"/>
              <a:t>Irodalom</a:t>
            </a:r>
          </a:p>
          <a:p>
            <a:endParaRPr lang="hu-HU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4C88D3-E243-4E13-9327-6B016547D1AF}" type="slidenum">
              <a:rPr lang="hu-HU" smtClean="0"/>
              <a:pPr>
                <a:defRPr/>
              </a:pPr>
              <a:t>20</a:t>
            </a:fld>
            <a:endParaRPr lang="hu-HU"/>
          </a:p>
        </p:txBody>
      </p:sp>
      <p:sp>
        <p:nvSpPr>
          <p:cNvPr id="8" name="TextBox 7"/>
          <p:cNvSpPr txBox="1"/>
          <p:nvPr/>
        </p:nvSpPr>
        <p:spPr>
          <a:xfrm>
            <a:off x="214282" y="6286520"/>
            <a:ext cx="33604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 smtClean="0"/>
              <a:t>*A feladatok tartalmát tekintve</a:t>
            </a:r>
            <a:endParaRPr lang="hu-HU" sz="2000" dirty="0"/>
          </a:p>
        </p:txBody>
      </p:sp>
      <p:sp>
        <p:nvSpPr>
          <p:cNvPr id="9" name="Text Placeholder 2"/>
          <p:cNvSpPr txBox="1">
            <a:spLocks/>
          </p:cNvSpPr>
          <p:nvPr/>
        </p:nvSpPr>
        <p:spPr bwMode="auto">
          <a:xfrm>
            <a:off x="3171844" y="1500174"/>
            <a:ext cx="2900354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/>
          <a:p>
            <a:pPr marL="9144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None/>
              <a:tabLst/>
              <a:defRPr/>
            </a:pPr>
            <a:r>
              <a:rPr kumimoji="0" lang="hu-HU" sz="2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I. korcsoport</a:t>
            </a:r>
            <a:endParaRPr kumimoji="0" lang="hu-HU" sz="2200" b="0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Content Placeholder 4"/>
          <p:cNvSpPr txBox="1">
            <a:spLocks/>
          </p:cNvSpPr>
          <p:nvPr/>
        </p:nvSpPr>
        <p:spPr bwMode="auto">
          <a:xfrm>
            <a:off x="3171844" y="2327261"/>
            <a:ext cx="2900354" cy="394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92100" marR="0" lvl="0" indent="-2921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"/>
              <a:tabLst/>
              <a:defRPr/>
            </a:pPr>
            <a:r>
              <a:rPr kumimoji="0" lang="hu-H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Közlekedés</a:t>
            </a:r>
          </a:p>
          <a:p>
            <a:pPr marL="292100" marR="0" lvl="0" indent="-2921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"/>
              <a:tabLst/>
              <a:defRPr/>
            </a:pPr>
            <a:r>
              <a:rPr lang="hu-HU" sz="2200" dirty="0" smtClean="0">
                <a:latin typeface="+mn-lt"/>
                <a:cs typeface="+mn-cs"/>
              </a:rPr>
              <a:t>Környezetvédelem</a:t>
            </a:r>
            <a:endParaRPr kumimoji="0" lang="hu-HU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92100" marR="0" lvl="0" indent="-2921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"/>
              <a:tabLst/>
              <a:defRPr/>
            </a:pPr>
            <a:r>
              <a:rPr lang="hu-HU" sz="2200" dirty="0" smtClean="0">
                <a:latin typeface="+mn-lt"/>
                <a:cs typeface="+mn-cs"/>
              </a:rPr>
              <a:t>Irodalom</a:t>
            </a:r>
          </a:p>
          <a:p>
            <a:pPr marL="292100" marR="0" lvl="0" indent="-2921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"/>
              <a:tabLst/>
              <a:defRPr/>
            </a:pPr>
            <a:r>
              <a:rPr kumimoji="0" lang="hu-H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Nyelvészet</a:t>
            </a:r>
          </a:p>
          <a:p>
            <a:pPr marL="292100" marR="0" lvl="0" indent="-2921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"/>
              <a:tabLst/>
              <a:defRPr/>
            </a:pPr>
            <a:r>
              <a:rPr lang="hu-HU" sz="2200" dirty="0" smtClean="0">
                <a:latin typeface="+mn-lt"/>
                <a:cs typeface="+mn-cs"/>
              </a:rPr>
              <a:t>Földrajz</a:t>
            </a:r>
          </a:p>
          <a:p>
            <a:pPr marL="292100" marR="0" lvl="0" indent="-2921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"/>
              <a:tabLst/>
              <a:defRPr/>
            </a:pPr>
            <a:r>
              <a:rPr kumimoji="0" lang="hu-H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Technikatörténet</a:t>
            </a:r>
          </a:p>
        </p:txBody>
      </p:sp>
      <p:sp>
        <p:nvSpPr>
          <p:cNvPr id="13" name="Text Placeholder 2"/>
          <p:cNvSpPr txBox="1">
            <a:spLocks/>
          </p:cNvSpPr>
          <p:nvPr/>
        </p:nvSpPr>
        <p:spPr bwMode="auto">
          <a:xfrm>
            <a:off x="5886488" y="1500174"/>
            <a:ext cx="2900354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/>
          <a:p>
            <a:pPr marL="9144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None/>
              <a:tabLst/>
              <a:defRPr/>
            </a:pPr>
            <a:r>
              <a:rPr kumimoji="0" lang="hu-HU" sz="2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II. korcsoport</a:t>
            </a:r>
            <a:endParaRPr kumimoji="0" lang="hu-HU" sz="2200" b="0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Content Placeholder 4"/>
          <p:cNvSpPr txBox="1">
            <a:spLocks/>
          </p:cNvSpPr>
          <p:nvPr/>
        </p:nvSpPr>
        <p:spPr bwMode="auto">
          <a:xfrm>
            <a:off x="5886488" y="2327261"/>
            <a:ext cx="2900354" cy="394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92100" marR="0" lvl="0" indent="-2921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"/>
              <a:tabLst/>
              <a:defRPr/>
            </a:pPr>
            <a:r>
              <a:rPr lang="hu-HU" sz="2200" dirty="0" smtClean="0">
                <a:latin typeface="+mn-lt"/>
                <a:cs typeface="+mn-cs"/>
              </a:rPr>
              <a:t>Közlekedés</a:t>
            </a:r>
          </a:p>
          <a:p>
            <a:pPr marL="292100" marR="0" lvl="0" indent="-2921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"/>
              <a:tabLst/>
              <a:defRPr/>
            </a:pPr>
            <a:r>
              <a:rPr lang="hu-HU" sz="2200" dirty="0" smtClean="0">
                <a:latin typeface="+mn-lt"/>
                <a:cs typeface="+mn-cs"/>
              </a:rPr>
              <a:t>Közlekedéstörténet</a:t>
            </a:r>
          </a:p>
          <a:p>
            <a:pPr marL="292100" marR="0" lvl="0" indent="-2921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"/>
              <a:tabLst/>
              <a:defRPr/>
            </a:pPr>
            <a:r>
              <a:rPr lang="hu-HU" sz="2200" dirty="0" smtClean="0">
                <a:latin typeface="+mn-lt"/>
                <a:cs typeface="+mn-cs"/>
              </a:rPr>
              <a:t>Környezetvédelem</a:t>
            </a:r>
          </a:p>
          <a:p>
            <a:pPr marL="292100" marR="0" lvl="0" indent="-2921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"/>
              <a:tabLst/>
              <a:defRPr/>
            </a:pPr>
            <a:r>
              <a:rPr lang="hu-HU" sz="2200" dirty="0" smtClean="0">
                <a:latin typeface="+mn-lt"/>
                <a:cs typeface="+mn-cs"/>
              </a:rPr>
              <a:t>Technikatörténet</a:t>
            </a:r>
          </a:p>
          <a:p>
            <a:pPr marL="292100" marR="0" lvl="0" indent="-2921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"/>
              <a:tabLst/>
              <a:defRPr/>
            </a:pPr>
            <a:r>
              <a:rPr lang="hu-HU" sz="2200" dirty="0" smtClean="0">
                <a:latin typeface="+mn-lt"/>
                <a:cs typeface="+mn-cs"/>
              </a:rPr>
              <a:t>Nyelvészet</a:t>
            </a:r>
          </a:p>
          <a:p>
            <a:pPr marL="292100" marR="0" lvl="0" indent="-2921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"/>
              <a:tabLst/>
              <a:defRPr/>
            </a:pPr>
            <a:r>
              <a:rPr lang="hu-HU" sz="2200" dirty="0" smtClean="0">
                <a:latin typeface="+mn-lt"/>
                <a:cs typeface="+mn-cs"/>
              </a:rPr>
              <a:t>Építészet</a:t>
            </a:r>
          </a:p>
          <a:p>
            <a:pPr marL="292100" marR="0" lvl="0" indent="-2921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"/>
              <a:tabLst/>
              <a:defRPr/>
            </a:pPr>
            <a:r>
              <a:rPr lang="hu-HU" sz="2200" dirty="0" smtClean="0">
                <a:latin typeface="+mn-lt"/>
                <a:cs typeface="+mn-cs"/>
              </a:rPr>
              <a:t>Irodalom</a:t>
            </a:r>
          </a:p>
          <a:p>
            <a:pPr marL="292100" marR="0" lvl="0" indent="-2921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"/>
              <a:tabLst/>
              <a:defRPr/>
            </a:pPr>
            <a:r>
              <a:rPr lang="hu-HU" sz="2200" dirty="0" smtClean="0">
                <a:latin typeface="+mn-lt"/>
                <a:cs typeface="+mn-cs"/>
              </a:rPr>
              <a:t>Földrajz</a:t>
            </a:r>
          </a:p>
          <a:p>
            <a:pPr marL="292100" marR="0" lvl="0" indent="-2921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"/>
              <a:tabLst/>
              <a:defRPr/>
            </a:pPr>
            <a:endParaRPr kumimoji="0" lang="hu-HU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Megyei szóbeli forduló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Megyei szervező feladata</a:t>
            </a:r>
          </a:p>
          <a:p>
            <a:pPr lvl="1"/>
            <a:r>
              <a:rPr lang="hu-HU" dirty="0" smtClean="0"/>
              <a:t>a feladatok összeállítása</a:t>
            </a:r>
          </a:p>
          <a:p>
            <a:pPr lvl="1"/>
            <a:r>
              <a:rPr lang="hu-HU" dirty="0" smtClean="0"/>
              <a:t>helyszín kiválasztása</a:t>
            </a:r>
          </a:p>
          <a:p>
            <a:pPr lvl="1"/>
            <a:r>
              <a:rPr lang="hu-HU" dirty="0" smtClean="0"/>
              <a:t>a pontos időpont kiválasztása</a:t>
            </a:r>
          </a:p>
          <a:p>
            <a:pPr lvl="1"/>
            <a:r>
              <a:rPr lang="hu-HU" dirty="0" smtClean="0"/>
              <a:t>zsűrizés megszervezése</a:t>
            </a:r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21AE77-466C-4396-B75E-AAD1AFFF3DFC}" type="slidenum">
              <a:rPr lang="hu-HU" smtClean="0"/>
              <a:pPr>
                <a:defRPr/>
              </a:pPr>
              <a:t>21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FAB1CA-9244-493C-8DEE-B709659EEDFA}" type="slidenum">
              <a:rPr lang="hu-HU" smtClean="0"/>
              <a:pPr>
                <a:defRPr/>
              </a:pPr>
              <a:t>22</a:t>
            </a:fld>
            <a:endParaRPr lang="hu-HU"/>
          </a:p>
        </p:txBody>
      </p:sp>
      <p:pic>
        <p:nvPicPr>
          <p:cNvPr id="3" name="Picture 2" descr="I:\D\ISKK\bod\2009-2010\kepek\baranya\Kép 001_resize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857752" y="3661173"/>
            <a:ext cx="4071966" cy="305397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428992" y="3000372"/>
            <a:ext cx="2300278" cy="785810"/>
          </a:xfrm>
        </p:spPr>
        <p:txBody>
          <a:bodyPr>
            <a:normAutofit fontScale="90000"/>
          </a:bodyPr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hu-HU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Baranya</a:t>
            </a:r>
            <a:endParaRPr lang="hu-HU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pic>
        <p:nvPicPr>
          <p:cNvPr id="14" name="Picture 3" descr="I:\D\ISKK\bod\2009-2010\kepek\baranya\Kép 025_resize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14282" y="3661173"/>
            <a:ext cx="4071966" cy="3053975"/>
          </a:xfrm>
          <a:prstGeom prst="rect">
            <a:avLst/>
          </a:prstGeom>
          <a:noFill/>
        </p:spPr>
      </p:pic>
      <p:pic>
        <p:nvPicPr>
          <p:cNvPr id="15" name="Picture 4" descr="I:\D\ISKK\bod\2009-2010\kepek\baranya\Kép 026_resize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14282" y="160711"/>
            <a:ext cx="4071966" cy="3053975"/>
          </a:xfrm>
          <a:prstGeom prst="rect">
            <a:avLst/>
          </a:prstGeom>
          <a:noFill/>
        </p:spPr>
      </p:pic>
      <p:pic>
        <p:nvPicPr>
          <p:cNvPr id="16" name="Picture 5" descr="I:\D\ISKK\bod\2009-2010\kepek\baranya\Kép 028_resize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857752" y="160711"/>
            <a:ext cx="4071966" cy="3053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C544AD-CC7A-40BF-B3CB-53EE4FCC2105}" type="slidenum">
              <a:rPr lang="hu-HU" smtClean="0"/>
              <a:pPr>
                <a:defRPr/>
              </a:pPr>
              <a:t>23</a:t>
            </a:fld>
            <a:endParaRPr lang="hu-HU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286116" y="2928934"/>
            <a:ext cx="2300278" cy="785810"/>
          </a:xfrm>
          <a:prstGeom prst="rect">
            <a:avLst/>
          </a:prstGeom>
        </p:spPr>
        <p:txBody>
          <a:bodyPr rIns="91440" anchor="b">
            <a:normAutofit fontScale="97500"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marL="54864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Budapest</a:t>
            </a:r>
            <a:endParaRPr kumimoji="0" lang="hu-HU" sz="36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 descr="I:\D\ISKK\bod\2009-2010\kepek\bp\megyei_szobeli\2.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4282" y="214290"/>
            <a:ext cx="4023360" cy="3017520"/>
          </a:xfrm>
          <a:prstGeom prst="rect">
            <a:avLst/>
          </a:prstGeom>
          <a:noFill/>
        </p:spPr>
      </p:pic>
      <p:pic>
        <p:nvPicPr>
          <p:cNvPr id="2051" name="Picture 3" descr="I:\D\ISKK\bod\2009-2010\kepek\bp\megyei_szobeli\10.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906358" y="214290"/>
            <a:ext cx="4023360" cy="3017520"/>
          </a:xfrm>
          <a:prstGeom prst="rect">
            <a:avLst/>
          </a:prstGeom>
          <a:noFill/>
        </p:spPr>
      </p:pic>
      <p:pic>
        <p:nvPicPr>
          <p:cNvPr id="2052" name="Picture 4" descr="I:\D\ISKK\bod\2009-2010\kepek\bp\6.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14282" y="3643314"/>
            <a:ext cx="4023360" cy="3017520"/>
          </a:xfrm>
          <a:prstGeom prst="rect">
            <a:avLst/>
          </a:prstGeom>
          <a:noFill/>
        </p:spPr>
      </p:pic>
      <p:pic>
        <p:nvPicPr>
          <p:cNvPr id="2053" name="Picture 5" descr="I:\D\ISKK\bod\2009-2010\kepek\bp\8.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903011" y="3643314"/>
            <a:ext cx="4026707" cy="3017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C544AD-CC7A-40BF-B3CB-53EE4FCC2105}" type="slidenum">
              <a:rPr lang="hu-HU" smtClean="0"/>
              <a:pPr>
                <a:defRPr/>
              </a:pPr>
              <a:t>24</a:t>
            </a:fld>
            <a:endParaRPr lang="hu-HU"/>
          </a:p>
        </p:txBody>
      </p:sp>
      <p:pic>
        <p:nvPicPr>
          <p:cNvPr id="2050" name="Picture 2" descr="I:\D\ISKK\bod\2009-2010\kepek\gyor\Alkotó munka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5720" y="3643314"/>
            <a:ext cx="4017301" cy="3017520"/>
          </a:xfrm>
          <a:prstGeom prst="rect">
            <a:avLst/>
          </a:prstGeom>
          <a:noFill/>
        </p:spPr>
      </p:pic>
      <p:pic>
        <p:nvPicPr>
          <p:cNvPr id="2051" name="Picture 3" descr="I:\D\ISKK\bod\2009-2010\kepek\gyor\Győri pillanatképek_resize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86314" y="3643314"/>
            <a:ext cx="4023361" cy="3017520"/>
          </a:xfrm>
          <a:prstGeom prst="rect">
            <a:avLst/>
          </a:prstGeom>
          <a:noFill/>
        </p:spPr>
      </p:pic>
      <p:pic>
        <p:nvPicPr>
          <p:cNvPr id="2052" name="Picture 4" descr="I:\D\ISKK\bod\2009-2010\kepek\gyor\Győri pillanatképek1_resize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85720" y="214290"/>
            <a:ext cx="4023361" cy="3017520"/>
          </a:xfrm>
          <a:prstGeom prst="rect">
            <a:avLst/>
          </a:prstGeom>
          <a:noFill/>
        </p:spPr>
      </p:pic>
      <p:pic>
        <p:nvPicPr>
          <p:cNvPr id="2053" name="Picture 5" descr="I:\D\ISKK\bod\2009-2010\kepek\gyor\100_7886_resize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763481" y="214290"/>
            <a:ext cx="4023361" cy="3017520"/>
          </a:xfrm>
          <a:prstGeom prst="rect">
            <a:avLst/>
          </a:prstGeom>
          <a:noFill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571736" y="3071810"/>
            <a:ext cx="4071966" cy="571496"/>
          </a:xfrm>
          <a:prstGeom prst="rect">
            <a:avLst/>
          </a:prstGeom>
        </p:spPr>
        <p:txBody>
          <a:bodyPr rIns="91440" anchor="b">
            <a:normAutofit fontScale="60000" lnSpcReduction="20000"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marL="54864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Győr –</a:t>
            </a:r>
            <a:r>
              <a:rPr kumimoji="0" lang="hu-HU" sz="46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hu-HU" sz="4600" b="0" i="0" u="none" strike="noStrike" kern="1200" cap="none" spc="0" normalizeH="0" noProof="0" dirty="0" err="1" smtClean="0">
                <a:ln>
                  <a:noFill/>
                </a:ln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Moson</a:t>
            </a:r>
            <a:r>
              <a:rPr kumimoji="0" lang="hu-HU" sz="46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- Sopron</a:t>
            </a:r>
            <a:endParaRPr kumimoji="0" lang="hu-HU" sz="46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C544AD-CC7A-40BF-B3CB-53EE4FCC2105}" type="slidenum">
              <a:rPr lang="hu-HU" smtClean="0"/>
              <a:pPr>
                <a:defRPr/>
              </a:pPr>
              <a:t>25</a:t>
            </a:fld>
            <a:endParaRPr lang="hu-HU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571736" y="3071810"/>
            <a:ext cx="4071966" cy="571504"/>
          </a:xfrm>
          <a:prstGeom prst="rect">
            <a:avLst/>
          </a:prstGeom>
        </p:spPr>
        <p:txBody>
          <a:bodyPr rIns="91440" anchor="b">
            <a:normAutofit fontScale="60000" lnSpcReduction="20000"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marL="54864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J</a:t>
            </a:r>
            <a:r>
              <a:rPr kumimoji="0" lang="hu-HU" sz="4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ász-Nagykun-</a:t>
            </a:r>
            <a:r>
              <a:rPr kumimoji="0" lang="hu-HU" sz="46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Szolnok</a:t>
            </a:r>
            <a:endParaRPr kumimoji="0" lang="hu-HU" sz="46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 descr="I:\D\ISKK\bod\2009-2010\kepek\szolnok\Bod verseny 09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57159" y="285728"/>
            <a:ext cx="4286280" cy="2857869"/>
          </a:xfrm>
          <a:prstGeom prst="rect">
            <a:avLst/>
          </a:prstGeom>
          <a:noFill/>
        </p:spPr>
      </p:pic>
      <p:pic>
        <p:nvPicPr>
          <p:cNvPr id="1027" name="Picture 3" descr="I:\D\ISKK\bod\2009-2010\kepek\szolnok\Bod verseny 10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00562" y="3786190"/>
            <a:ext cx="4286280" cy="28578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C544AD-CC7A-40BF-B3CB-53EE4FCC2105}" type="slidenum">
              <a:rPr lang="hu-HU" smtClean="0"/>
              <a:pPr>
                <a:defRPr/>
              </a:pPr>
              <a:t>26</a:t>
            </a:fld>
            <a:endParaRPr lang="hu-HU"/>
          </a:p>
        </p:txBody>
      </p:sp>
      <p:pic>
        <p:nvPicPr>
          <p:cNvPr id="3074" name="Picture 2" descr="I:\D\ISKK\bod\2009-2010\kepek\szabolcs_megyei\szobeli\IMG_2552_resize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4282" y="3714752"/>
            <a:ext cx="4289917" cy="2857520"/>
          </a:xfrm>
          <a:prstGeom prst="rect">
            <a:avLst/>
          </a:prstGeom>
          <a:noFill/>
        </p:spPr>
      </p:pic>
      <p:pic>
        <p:nvPicPr>
          <p:cNvPr id="3075" name="Picture 3" descr="I:\D\ISKK\bod\2009-2010\kepek\szabolcs_megyei\szobeli\IMG_2563_resize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11239" y="3714752"/>
            <a:ext cx="4289917" cy="2857520"/>
          </a:xfrm>
          <a:prstGeom prst="rect">
            <a:avLst/>
          </a:prstGeom>
          <a:noFill/>
        </p:spPr>
      </p:pic>
      <p:pic>
        <p:nvPicPr>
          <p:cNvPr id="3076" name="Picture 4" descr="I:\D\ISKK\bod\2009-2010\kepek\szabolcs_megyei\irasbeli\S3600227_resize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16008" y="214290"/>
            <a:ext cx="4303089" cy="2857520"/>
          </a:xfrm>
          <a:prstGeom prst="rect">
            <a:avLst/>
          </a:prstGeom>
          <a:noFill/>
        </p:spPr>
      </p:pic>
      <p:pic>
        <p:nvPicPr>
          <p:cNvPr id="3077" name="Picture 5" descr="I:\D\ISKK\bod\2009-2010\kepek\szabolcs_megyei\irasbeli\S3600228_resize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698067" y="214290"/>
            <a:ext cx="4303089" cy="2857520"/>
          </a:xfrm>
          <a:prstGeom prst="rect">
            <a:avLst/>
          </a:prstGeom>
          <a:noFill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500298" y="3143248"/>
            <a:ext cx="4143404" cy="428628"/>
          </a:xfrm>
          <a:prstGeom prst="rect">
            <a:avLst/>
          </a:prstGeom>
        </p:spPr>
        <p:txBody>
          <a:bodyPr rIns="91440" anchor="b">
            <a:normAutofit fontScale="52500" lnSpcReduction="20000"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marL="54864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Szabolcs – </a:t>
            </a:r>
            <a:r>
              <a:rPr kumimoji="0" lang="hu-HU" sz="4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Szatmár</a:t>
            </a:r>
            <a:r>
              <a:rPr lang="hu-HU" sz="46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rPr>
              <a:t> - </a:t>
            </a:r>
            <a:r>
              <a:rPr lang="hu-HU" sz="4600" dirty="0" err="1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rPr>
              <a:t>Bereg</a:t>
            </a:r>
            <a:endParaRPr kumimoji="0" lang="hu-HU" sz="46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C544AD-CC7A-40BF-B3CB-53EE4FCC2105}" type="slidenum">
              <a:rPr lang="hu-HU" smtClean="0"/>
              <a:pPr>
                <a:defRPr/>
              </a:pPr>
              <a:t>27</a:t>
            </a:fld>
            <a:endParaRPr lang="hu-HU"/>
          </a:p>
        </p:txBody>
      </p:sp>
      <p:pic>
        <p:nvPicPr>
          <p:cNvPr id="4098" name="Picture 2" descr="I:\D\ISKK\bod\2009-2010\kepek\vas\megyei\bod_peter_vas megye_2010 001_resize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4282" y="142852"/>
            <a:ext cx="4020910" cy="3017520"/>
          </a:xfrm>
          <a:prstGeom prst="rect">
            <a:avLst/>
          </a:prstGeom>
          <a:noFill/>
        </p:spPr>
      </p:pic>
      <p:pic>
        <p:nvPicPr>
          <p:cNvPr id="4099" name="Picture 3" descr="I:\D\ISKK\bod\2009-2010\kepek\vas\megyei\bod_peter_vas megye_2010 004_resize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14282" y="3697628"/>
            <a:ext cx="4020910" cy="3017520"/>
          </a:xfrm>
          <a:prstGeom prst="rect">
            <a:avLst/>
          </a:prstGeom>
          <a:noFill/>
        </p:spPr>
      </p:pic>
      <p:pic>
        <p:nvPicPr>
          <p:cNvPr id="4100" name="Picture 4" descr="I:\D\ISKK\bod\2009-2010\kepek\vas\megyei\bod_peter_vas megye_2010 007_resize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929190" y="3697628"/>
            <a:ext cx="4020910" cy="3017520"/>
          </a:xfrm>
          <a:prstGeom prst="rect">
            <a:avLst/>
          </a:prstGeom>
          <a:noFill/>
        </p:spPr>
      </p:pic>
      <p:pic>
        <p:nvPicPr>
          <p:cNvPr id="4101" name="Picture 5" descr="I:\D\ISKK\bod\2009-2010\kepek\vas\megyei\bod_peter_vas megye_2010 008_resize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857752" y="142852"/>
            <a:ext cx="4020910" cy="3017520"/>
          </a:xfrm>
          <a:prstGeom prst="rect">
            <a:avLst/>
          </a:prstGeom>
          <a:noFill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500430" y="3000372"/>
            <a:ext cx="1585898" cy="785810"/>
          </a:xfrm>
          <a:prstGeom prst="rect">
            <a:avLst/>
          </a:prstGeom>
        </p:spPr>
        <p:txBody>
          <a:bodyPr rIns="91440" anchor="b">
            <a:normAutofit fontScale="97500"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marL="54864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Vas</a:t>
            </a:r>
            <a:endParaRPr kumimoji="0" lang="hu-HU" sz="46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C544AD-CC7A-40BF-B3CB-53EE4FCC2105}" type="slidenum">
              <a:rPr lang="hu-HU" smtClean="0"/>
              <a:pPr>
                <a:defRPr/>
              </a:pPr>
              <a:t>28</a:t>
            </a:fld>
            <a:endParaRPr lang="hu-HU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071802" y="2928934"/>
            <a:ext cx="2300278" cy="785810"/>
          </a:xfrm>
          <a:prstGeom prst="rect">
            <a:avLst/>
          </a:prstGeom>
        </p:spPr>
        <p:txBody>
          <a:bodyPr rIns="91440" anchor="b">
            <a:normAutofit fontScale="97500"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marL="54864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Kassa</a:t>
            </a:r>
            <a:endParaRPr kumimoji="0" lang="hu-HU" sz="40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74" name="Picture 2" descr="I:\D\ISKK\bod\2009-2010\kepek\kassa\megyei\DSCF121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4282" y="142852"/>
            <a:ext cx="4023360" cy="3017520"/>
          </a:xfrm>
          <a:prstGeom prst="rect">
            <a:avLst/>
          </a:prstGeom>
          <a:noFill/>
        </p:spPr>
      </p:pic>
      <p:pic>
        <p:nvPicPr>
          <p:cNvPr id="3075" name="Picture 3" descr="I:\D\ISKK\bod\2009-2010\kepek\kassa\megyei\DSCF124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14282" y="3643314"/>
            <a:ext cx="4023360" cy="3017520"/>
          </a:xfrm>
          <a:prstGeom prst="rect">
            <a:avLst/>
          </a:prstGeom>
          <a:noFill/>
        </p:spPr>
      </p:pic>
      <p:pic>
        <p:nvPicPr>
          <p:cNvPr id="3076" name="Picture 4" descr="I:\D\ISKK\bod\2009-2010\kepek\kassa\megyei\DSCF1257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929190" y="3643314"/>
            <a:ext cx="4023360" cy="3017520"/>
          </a:xfrm>
          <a:prstGeom prst="rect">
            <a:avLst/>
          </a:prstGeom>
          <a:noFill/>
        </p:spPr>
      </p:pic>
      <p:pic>
        <p:nvPicPr>
          <p:cNvPr id="3077" name="Picture 5" descr="I:\D\ISKK\bod\2009-2010\kepek\kassa\megyei\DSCF1261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906358" y="142852"/>
            <a:ext cx="4023360" cy="3017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indent="0" eaLnBrk="1" fontAlgn="auto" hangingPunct="1">
              <a:spcAft>
                <a:spcPts val="0"/>
              </a:spcAft>
              <a:defRPr/>
            </a:pPr>
            <a:r>
              <a:rPr lang="hu-HU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Országos</a:t>
            </a:r>
            <a:br>
              <a:rPr lang="hu-HU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hu-HU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írásbeli forduló</a:t>
            </a:r>
            <a:endParaRPr lang="hu-HU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21507" name="Subtitle 2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59550" cy="175260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hu-HU" dirty="0" smtClean="0"/>
              <a:t>2010. III. 8.</a:t>
            </a:r>
          </a:p>
        </p:txBody>
      </p:sp>
      <p:pic>
        <p:nvPicPr>
          <p:cNvPr id="4" name="Picture 4" descr="M:\D\ISKK\bod\bodp.jpg"/>
          <p:cNvPicPr>
            <a:picLocks noChangeAspect="1" noChangeArrowheads="1"/>
          </p:cNvPicPr>
          <p:nvPr/>
        </p:nvPicPr>
        <p:blipFill>
          <a:blip r:embed="rId2" cstate="email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28596" y="445207"/>
            <a:ext cx="1857388" cy="19837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hu-HU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Korcsoportok - Téma</a:t>
            </a:r>
            <a:endParaRPr lang="hu-HU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214282" y="1646238"/>
            <a:ext cx="8643998" cy="4525962"/>
          </a:xfrm>
        </p:spPr>
        <p:txBody>
          <a:bodyPr/>
          <a:lstStyle/>
          <a:p>
            <a:pPr algn="ctr" eaLnBrk="1" hangingPunct="1">
              <a:buNone/>
            </a:pPr>
            <a:r>
              <a:rPr lang="hu-HU" dirty="0" smtClean="0"/>
              <a:t>Tömegközlekedés</a:t>
            </a:r>
          </a:p>
          <a:p>
            <a:pPr algn="ctr" eaLnBrk="1" hangingPunct="1">
              <a:buNone/>
            </a:pPr>
            <a:endParaRPr lang="hu-HU" sz="2400" dirty="0" smtClean="0"/>
          </a:p>
          <a:p>
            <a:pPr eaLnBrk="1" hangingPunct="1">
              <a:buNone/>
            </a:pPr>
            <a:r>
              <a:rPr lang="hu-HU" sz="2400" dirty="0" smtClean="0"/>
              <a:t>Belépő kategória	–	I. kategória	    –	II. kategória</a:t>
            </a:r>
          </a:p>
          <a:p>
            <a:pPr eaLnBrk="1" hangingPunct="1">
              <a:buNone/>
            </a:pPr>
            <a:r>
              <a:rPr lang="hu-HU" sz="2400" dirty="0" smtClean="0"/>
              <a:t>	   5-6. évf.		–           7-8. évf.	    –    	  9-10. évf.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53B571-5F23-41DF-90F0-876C9F280ECA}" type="slidenum">
              <a:rPr lang="hu-HU" smtClean="0"/>
              <a:pPr>
                <a:defRPr/>
              </a:pPr>
              <a:t>3</a:t>
            </a:fld>
            <a:endParaRPr lang="hu-HU"/>
          </a:p>
        </p:txBody>
      </p:sp>
      <p:pic>
        <p:nvPicPr>
          <p:cNvPr id="1026" name="Picture 2" descr="tram-bw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-21600000">
            <a:off x="428596" y="4143380"/>
            <a:ext cx="2787650" cy="23034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 descr="jelzolampa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571868" y="3571876"/>
            <a:ext cx="2257425" cy="2895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stopszmo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143636" y="3929066"/>
            <a:ext cx="2524125" cy="2552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C544AD-CC7A-40BF-B3CB-53EE4FCC2105}" type="slidenum">
              <a:rPr lang="hu-HU" smtClean="0"/>
              <a:pPr>
                <a:defRPr/>
              </a:pPr>
              <a:t>30</a:t>
            </a:fld>
            <a:endParaRPr lang="hu-HU"/>
          </a:p>
        </p:txBody>
      </p:sp>
      <p:sp>
        <p:nvSpPr>
          <p:cNvPr id="5" name="TextBox 4"/>
          <p:cNvSpPr txBox="1"/>
          <p:nvPr/>
        </p:nvSpPr>
        <p:spPr>
          <a:xfrm>
            <a:off x="142844" y="6429396"/>
            <a:ext cx="80808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dirty="0" smtClean="0"/>
              <a:t>*A versenyszabályzat szerint egy megyéből kategóriánként </a:t>
            </a:r>
            <a:r>
              <a:rPr lang="hu-HU" sz="1400" dirty="0" err="1" smtClean="0"/>
              <a:t>max</a:t>
            </a:r>
            <a:r>
              <a:rPr lang="hu-HU" sz="1400" dirty="0" smtClean="0"/>
              <a:t>. 3 tanuló juthat tovább az országos fordulóba.</a:t>
            </a:r>
            <a:endParaRPr lang="hu-HU" sz="1400" dirty="0"/>
          </a:p>
        </p:txBody>
      </p:sp>
      <p:graphicFrame>
        <p:nvGraphicFramePr>
          <p:cNvPr id="7" name="Chart 6"/>
          <p:cNvGraphicFramePr>
            <a:graphicFrameLocks/>
          </p:cNvGraphicFramePr>
          <p:nvPr/>
        </p:nvGraphicFramePr>
        <p:xfrm>
          <a:off x="214282" y="214290"/>
          <a:ext cx="8765980" cy="65008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C544AD-CC7A-40BF-B3CB-53EE4FCC2105}" type="slidenum">
              <a:rPr lang="hu-HU" smtClean="0"/>
              <a:pPr>
                <a:defRPr/>
              </a:pPr>
              <a:t>31</a:t>
            </a:fld>
            <a:endParaRPr lang="hu-HU"/>
          </a:p>
        </p:txBody>
      </p:sp>
      <p:graphicFrame>
        <p:nvGraphicFramePr>
          <p:cNvPr id="3" name="Chart 2"/>
          <p:cNvGraphicFramePr>
            <a:graphicFrameLocks/>
          </p:cNvGraphicFramePr>
          <p:nvPr/>
        </p:nvGraphicFramePr>
        <p:xfrm>
          <a:off x="0" y="142852"/>
          <a:ext cx="8964199" cy="6572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od_orsz_feladatlap_2010_4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20270461">
            <a:off x="564490" y="2849972"/>
            <a:ext cx="2460182" cy="3383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hu-HU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Feladattípusok</a:t>
            </a:r>
            <a:endParaRPr lang="hu-HU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5" name="Content Placeholder 6"/>
          <p:cNvSpPr txBox="1">
            <a:spLocks/>
          </p:cNvSpPr>
          <p:nvPr/>
        </p:nvSpPr>
        <p:spPr>
          <a:xfrm>
            <a:off x="5000628" y="1646238"/>
            <a:ext cx="3857652" cy="452596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92100" indent="-292100" algn="l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"/>
              <a:defRPr/>
            </a:pPr>
            <a:r>
              <a:rPr lang="hu-HU" sz="3200" dirty="0" smtClean="0">
                <a:latin typeface="+mn-lt"/>
                <a:cs typeface="+mn-cs"/>
              </a:rPr>
              <a:t>Belépő kategória</a:t>
            </a:r>
            <a:endParaRPr lang="hu-HU" sz="3200" dirty="0">
              <a:latin typeface="+mn-lt"/>
              <a:cs typeface="+mn-cs"/>
            </a:endParaRPr>
          </a:p>
          <a:p>
            <a:pPr marL="640080" lvl="1" indent="-228600" algn="l" fontAlgn="auto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buFontTx/>
              <a:buChar char="•"/>
              <a:defRPr/>
            </a:pPr>
            <a:r>
              <a:rPr lang="hu-HU" sz="2200" dirty="0" smtClean="0">
                <a:latin typeface="+mn-lt"/>
                <a:cs typeface="+mn-cs"/>
              </a:rPr>
              <a:t>információkeresés</a:t>
            </a:r>
          </a:p>
          <a:p>
            <a:pPr marL="640080" lvl="1" indent="-228600" algn="l" fontAlgn="auto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buFontTx/>
              <a:buChar char="•"/>
              <a:defRPr/>
            </a:pPr>
            <a:r>
              <a:rPr lang="hu-HU" sz="2200" dirty="0" smtClean="0">
                <a:latin typeface="+mn-lt"/>
                <a:cs typeface="+mn-cs"/>
              </a:rPr>
              <a:t>szólások keresése, magyarázata</a:t>
            </a:r>
          </a:p>
          <a:p>
            <a:pPr marL="640080" lvl="1" indent="-228600" algn="l" fontAlgn="auto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buFontTx/>
              <a:buChar char="•"/>
              <a:defRPr/>
            </a:pPr>
            <a:r>
              <a:rPr lang="hu-HU" sz="2200" dirty="0" smtClean="0">
                <a:latin typeface="+mn-lt"/>
                <a:cs typeface="+mn-cs"/>
              </a:rPr>
              <a:t>grafikon értelmezése</a:t>
            </a:r>
          </a:p>
          <a:p>
            <a:pPr marL="640080" lvl="1" indent="-228600" algn="l" fontAlgn="auto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buFontTx/>
              <a:buChar char="•"/>
              <a:defRPr/>
            </a:pPr>
            <a:r>
              <a:rPr lang="hu-HU" sz="2200" dirty="0" smtClean="0">
                <a:latin typeface="+mn-lt"/>
                <a:cs typeface="+mn-cs"/>
              </a:rPr>
              <a:t>irányított fogalmazás</a:t>
            </a:r>
          </a:p>
          <a:p>
            <a:pPr marL="640080" lvl="1" indent="-228600" algn="l" fontAlgn="auto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buFontTx/>
              <a:buChar char="•"/>
              <a:defRPr/>
            </a:pPr>
            <a:r>
              <a:rPr lang="hu-HU" sz="2200" dirty="0" smtClean="0">
                <a:latin typeface="+mn-lt"/>
                <a:cs typeface="+mn-cs"/>
              </a:rPr>
              <a:t>bibliográfiai hivatkozás</a:t>
            </a:r>
          </a:p>
          <a:p>
            <a:pPr marL="640080" lvl="1" indent="-228600" algn="l" fontAlgn="auto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buFontTx/>
              <a:buChar char="•"/>
              <a:defRPr/>
            </a:pPr>
            <a:r>
              <a:rPr lang="hu-HU" sz="2200" dirty="0" smtClean="0">
                <a:latin typeface="+mn-lt"/>
                <a:cs typeface="+mn-cs"/>
              </a:rPr>
              <a:t>szövegértelmezés</a:t>
            </a:r>
          </a:p>
          <a:p>
            <a:pPr marL="640080" lvl="1" indent="-228600" algn="l" fontAlgn="auto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buFontTx/>
              <a:buChar char="•"/>
              <a:defRPr/>
            </a:pPr>
            <a:r>
              <a:rPr lang="hu-HU" sz="2200" dirty="0" smtClean="0">
                <a:latin typeface="+mn-lt"/>
                <a:cs typeface="+mn-cs"/>
              </a:rPr>
              <a:t>menetrend értelmezése</a:t>
            </a:r>
          </a:p>
          <a:p>
            <a:pPr marL="640080" lvl="1" indent="-228600" algn="l" fontAlgn="auto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buFontTx/>
              <a:buChar char="•"/>
              <a:defRPr/>
            </a:pPr>
            <a:r>
              <a:rPr lang="hu-HU" sz="2200" dirty="0" smtClean="0">
                <a:latin typeface="+mn-lt"/>
                <a:cs typeface="+mn-cs"/>
              </a:rPr>
              <a:t>fogalommagyarázat</a:t>
            </a:r>
          </a:p>
          <a:p>
            <a:pPr marL="640080" lvl="1" indent="-228600" algn="l" fontAlgn="auto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buFontTx/>
              <a:buChar char="•"/>
              <a:defRPr/>
            </a:pPr>
            <a:r>
              <a:rPr lang="hu-HU" sz="2200" dirty="0" smtClean="0">
                <a:latin typeface="+mn-lt"/>
                <a:cs typeface="+mn-cs"/>
              </a:rPr>
              <a:t>rejtvény</a:t>
            </a:r>
            <a:endParaRPr lang="hu-HU" sz="2200" dirty="0">
              <a:latin typeface="+mn-lt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C3FDC4-657E-453C-91E8-2063C0D4C123}" type="slidenum">
              <a:rPr lang="hu-HU" smtClean="0"/>
              <a:pPr>
                <a:defRPr/>
              </a:pPr>
              <a:t>32</a:t>
            </a:fld>
            <a:endParaRPr lang="hu-H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526397">
            <a:off x="1010698" y="309784"/>
            <a:ext cx="2396316" cy="3383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 descr="bod_orsz_feladatlap_2010_6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1123956">
            <a:off x="2406245" y="3024063"/>
            <a:ext cx="2485141" cy="3383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hu-HU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Feladattípusok</a:t>
            </a:r>
            <a:endParaRPr lang="hu-HU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5" name="Content Placeholder 6"/>
          <p:cNvSpPr txBox="1">
            <a:spLocks/>
          </p:cNvSpPr>
          <p:nvPr/>
        </p:nvSpPr>
        <p:spPr>
          <a:xfrm>
            <a:off x="4786313" y="1646238"/>
            <a:ext cx="4143405" cy="4525962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292100" indent="-292100" algn="l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"/>
              <a:defRPr/>
            </a:pPr>
            <a:r>
              <a:rPr lang="hu-HU" sz="3200" dirty="0">
                <a:latin typeface="+mn-lt"/>
                <a:cs typeface="+mn-cs"/>
              </a:rPr>
              <a:t>I. korcsoport</a:t>
            </a:r>
          </a:p>
          <a:p>
            <a:pPr marL="640080" lvl="1" indent="-228600" algn="l" fontAlgn="auto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buFontTx/>
              <a:buChar char="•"/>
              <a:defRPr/>
            </a:pPr>
            <a:r>
              <a:rPr lang="hu-HU" sz="2200" dirty="0" smtClean="0">
                <a:latin typeface="+mn-lt"/>
                <a:cs typeface="+mn-cs"/>
              </a:rPr>
              <a:t>információkeresés</a:t>
            </a:r>
          </a:p>
          <a:p>
            <a:pPr marL="640080" lvl="1" indent="-228600" algn="l" fontAlgn="auto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buFontTx/>
              <a:buChar char="•"/>
              <a:defRPr/>
            </a:pPr>
            <a:r>
              <a:rPr lang="hu-HU" sz="2200" dirty="0" smtClean="0">
                <a:latin typeface="+mn-lt"/>
                <a:cs typeface="+mn-cs"/>
              </a:rPr>
              <a:t>raktári jelzet meghatározása</a:t>
            </a:r>
          </a:p>
          <a:p>
            <a:pPr marL="640080" lvl="1" indent="-228600" algn="l" fontAlgn="auto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buFontTx/>
              <a:buChar char="•"/>
              <a:defRPr/>
            </a:pPr>
            <a:r>
              <a:rPr lang="hu-HU" sz="2200" dirty="0" smtClean="0">
                <a:latin typeface="+mn-lt"/>
                <a:cs typeface="+mn-cs"/>
              </a:rPr>
              <a:t>bibliográfiai hivatkozás</a:t>
            </a:r>
          </a:p>
          <a:p>
            <a:pPr marL="640080" lvl="1" indent="-228600" algn="l" fontAlgn="auto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buFontTx/>
              <a:buChar char="•"/>
              <a:defRPr/>
            </a:pPr>
            <a:r>
              <a:rPr lang="hu-HU" sz="2200" dirty="0" smtClean="0">
                <a:latin typeface="+mn-lt"/>
                <a:cs typeface="+mn-cs"/>
              </a:rPr>
              <a:t>szóértelmezés</a:t>
            </a:r>
          </a:p>
          <a:p>
            <a:pPr marL="640080" lvl="1" indent="-228600" algn="l" fontAlgn="auto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buFontTx/>
              <a:buChar char="•"/>
              <a:defRPr/>
            </a:pPr>
            <a:r>
              <a:rPr lang="hu-HU" sz="2200" dirty="0" smtClean="0">
                <a:latin typeface="+mn-lt"/>
                <a:cs typeface="+mn-cs"/>
              </a:rPr>
              <a:t>szövegértelmezés</a:t>
            </a:r>
          </a:p>
          <a:p>
            <a:pPr marL="640080" lvl="1" indent="-228600" algn="l" fontAlgn="auto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buFontTx/>
              <a:buChar char="•"/>
              <a:defRPr/>
            </a:pPr>
            <a:r>
              <a:rPr lang="hu-HU" sz="2200" dirty="0" err="1" smtClean="0">
                <a:latin typeface="+mn-lt"/>
                <a:cs typeface="+mn-cs"/>
              </a:rPr>
              <a:t>online</a:t>
            </a:r>
            <a:r>
              <a:rPr lang="hu-HU" sz="2200" dirty="0" smtClean="0">
                <a:latin typeface="+mn-lt"/>
                <a:cs typeface="+mn-cs"/>
              </a:rPr>
              <a:t> menetrend használata</a:t>
            </a:r>
          </a:p>
          <a:p>
            <a:pPr marL="640080" lvl="1" indent="-228600" algn="l" fontAlgn="auto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buFontTx/>
              <a:buChar char="•"/>
              <a:defRPr/>
            </a:pPr>
            <a:r>
              <a:rPr lang="hu-HU" sz="2200" dirty="0" err="1" smtClean="0">
                <a:latin typeface="+mn-lt"/>
                <a:cs typeface="+mn-cs"/>
              </a:rPr>
              <a:t>online</a:t>
            </a:r>
            <a:r>
              <a:rPr lang="hu-HU" sz="2200" dirty="0" smtClean="0">
                <a:latin typeface="+mn-lt"/>
                <a:cs typeface="+mn-cs"/>
              </a:rPr>
              <a:t> katalógus használata</a:t>
            </a:r>
          </a:p>
          <a:p>
            <a:pPr marL="640080" lvl="1" indent="-228600" algn="l" fontAlgn="auto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buFontTx/>
              <a:buChar char="•"/>
              <a:defRPr/>
            </a:pPr>
            <a:r>
              <a:rPr lang="hu-HU" sz="2200" dirty="0" smtClean="0">
                <a:latin typeface="+mn-lt"/>
                <a:cs typeface="+mn-cs"/>
              </a:rPr>
              <a:t>bibliográfia összeállítása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C3FDC4-657E-453C-91E8-2063C0D4C123}" type="slidenum">
              <a:rPr lang="hu-HU" smtClean="0"/>
              <a:pPr>
                <a:defRPr/>
              </a:pPr>
              <a:t>33</a:t>
            </a:fld>
            <a:endParaRPr lang="hu-HU"/>
          </a:p>
        </p:txBody>
      </p:sp>
      <p:pic>
        <p:nvPicPr>
          <p:cNvPr id="9" name="Picture 8" descr="bod_Ikat_orsz_fel_2010_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1377827">
            <a:off x="422832" y="472811"/>
            <a:ext cx="2378674" cy="3383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 descr="bod_Ikat_orsz_fel_2010_2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20757069">
            <a:off x="1089091" y="3098257"/>
            <a:ext cx="2400498" cy="3383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 descr="bod_Ikat_orsz_fel_2010_3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20061472">
            <a:off x="2397986" y="1003542"/>
            <a:ext cx="2436641" cy="3383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od_IIkat_orsz_fel_2010_9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831208">
            <a:off x="6228380" y="3021233"/>
            <a:ext cx="2375405" cy="3383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algn="l" eaLnBrk="1" fontAlgn="auto" hangingPunct="1">
              <a:spcAft>
                <a:spcPts val="0"/>
              </a:spcAft>
              <a:defRPr/>
            </a:pPr>
            <a:r>
              <a:rPr lang="hu-HU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Feladattípusok</a:t>
            </a:r>
            <a:endParaRPr lang="hu-HU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23556" name="Content Placeholder 6"/>
          <p:cNvSpPr>
            <a:spLocks noGrp="1"/>
          </p:cNvSpPr>
          <p:nvPr>
            <p:ph idx="1"/>
          </p:nvPr>
        </p:nvSpPr>
        <p:spPr>
          <a:xfrm>
            <a:off x="214282" y="1646238"/>
            <a:ext cx="3929090" cy="4525962"/>
          </a:xfrm>
        </p:spPr>
        <p:txBody>
          <a:bodyPr/>
          <a:lstStyle/>
          <a:p>
            <a:pPr eaLnBrk="1" hangingPunct="1"/>
            <a:r>
              <a:rPr lang="hu-HU" sz="2400" dirty="0" smtClean="0"/>
              <a:t>II. korcsoport írásbeli</a:t>
            </a:r>
          </a:p>
          <a:p>
            <a:pPr lvl="1" eaLnBrk="1" hangingPunct="1"/>
            <a:r>
              <a:rPr lang="hu-HU" sz="1800" dirty="0" smtClean="0"/>
              <a:t>Információkeresés</a:t>
            </a:r>
          </a:p>
          <a:p>
            <a:pPr lvl="1" eaLnBrk="1" hangingPunct="1"/>
            <a:r>
              <a:rPr lang="hu-HU" sz="1800" dirty="0" smtClean="0"/>
              <a:t>adatértelmezés</a:t>
            </a:r>
          </a:p>
          <a:p>
            <a:pPr lvl="1" eaLnBrk="1" hangingPunct="1"/>
            <a:r>
              <a:rPr lang="hu-HU" sz="1800" dirty="0" smtClean="0"/>
              <a:t>bibliográfiai hivatkozás</a:t>
            </a:r>
          </a:p>
          <a:p>
            <a:pPr lvl="1" eaLnBrk="1" hangingPunct="1"/>
            <a:r>
              <a:rPr lang="hu-HU" sz="1800" dirty="0" err="1" smtClean="0"/>
              <a:t>online</a:t>
            </a:r>
            <a:r>
              <a:rPr lang="hu-HU" sz="1800" dirty="0" smtClean="0"/>
              <a:t> katalógus használata</a:t>
            </a:r>
          </a:p>
          <a:p>
            <a:pPr lvl="1" eaLnBrk="1" hangingPunct="1"/>
            <a:r>
              <a:rPr lang="hu-HU" sz="1800" dirty="0" smtClean="0"/>
              <a:t>grafikonértelmezés</a:t>
            </a:r>
          </a:p>
          <a:p>
            <a:pPr lvl="1" eaLnBrk="1" hangingPunct="1"/>
            <a:r>
              <a:rPr lang="hu-HU" sz="1800" dirty="0" smtClean="0"/>
              <a:t>szövegértelmezés</a:t>
            </a:r>
          </a:p>
          <a:p>
            <a:pPr lvl="1" eaLnBrk="1" hangingPunct="1"/>
            <a:r>
              <a:rPr lang="hu-HU" sz="1800" dirty="0" smtClean="0"/>
              <a:t>szótárhasználat</a:t>
            </a:r>
          </a:p>
          <a:p>
            <a:pPr lvl="1" eaLnBrk="1" hangingPunct="1"/>
            <a:r>
              <a:rPr lang="hu-HU" sz="1800" dirty="0" smtClean="0"/>
              <a:t>verscímek kiegészítése</a:t>
            </a:r>
          </a:p>
          <a:p>
            <a:pPr lvl="1" eaLnBrk="1" hangingPunct="1">
              <a:buNone/>
            </a:pPr>
            <a:endParaRPr lang="hu-HU" sz="1800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6D74AA-3541-4FD7-A667-70151D577992}" type="slidenum">
              <a:rPr lang="hu-HU" smtClean="0"/>
              <a:pPr>
                <a:defRPr/>
              </a:pPr>
              <a:t>34</a:t>
            </a:fld>
            <a:endParaRPr lang="hu-HU"/>
          </a:p>
        </p:txBody>
      </p:sp>
      <p:pic>
        <p:nvPicPr>
          <p:cNvPr id="8" name="Picture 7" descr="bod_IIkat_orsz_fel_2010_1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20607197">
            <a:off x="5717886" y="418497"/>
            <a:ext cx="2427697" cy="3383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 descr="bod_IIkat_orsz_fel_2010_5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20842373">
            <a:off x="4269924" y="3078103"/>
            <a:ext cx="2392642" cy="3383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/>
              <a:t>Érintett tudományterületek*</a:t>
            </a:r>
            <a:endParaRPr lang="hu-H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2900354" cy="639762"/>
          </a:xfrm>
        </p:spPr>
        <p:txBody>
          <a:bodyPr/>
          <a:lstStyle/>
          <a:p>
            <a:pPr>
              <a:defRPr/>
            </a:pPr>
            <a:r>
              <a:rPr lang="hu-HU" dirty="0" smtClean="0"/>
              <a:t>belépő Korcs.</a:t>
            </a:r>
            <a:endParaRPr lang="hu-HU" dirty="0"/>
          </a:p>
        </p:txBody>
      </p:sp>
      <p:sp>
        <p:nvSpPr>
          <p:cNvPr id="19461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2900354" cy="3941763"/>
          </a:xfrm>
        </p:spPr>
        <p:txBody>
          <a:bodyPr/>
          <a:lstStyle/>
          <a:p>
            <a:r>
              <a:rPr lang="hu-HU" dirty="0" smtClean="0"/>
              <a:t>Közlekedés</a:t>
            </a:r>
          </a:p>
          <a:p>
            <a:r>
              <a:rPr lang="hu-HU" dirty="0" smtClean="0"/>
              <a:t>Közlekedéstörténet</a:t>
            </a:r>
          </a:p>
          <a:p>
            <a:r>
              <a:rPr lang="hu-HU" dirty="0" smtClean="0"/>
              <a:t>Nyelvészet</a:t>
            </a:r>
          </a:p>
          <a:p>
            <a:r>
              <a:rPr lang="hu-HU" dirty="0" smtClean="0"/>
              <a:t>Környezetvédelem</a:t>
            </a:r>
          </a:p>
          <a:p>
            <a:endParaRPr lang="hu-HU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4C88D3-E243-4E13-9327-6B016547D1AF}" type="slidenum">
              <a:rPr lang="hu-HU" smtClean="0"/>
              <a:pPr>
                <a:defRPr/>
              </a:pPr>
              <a:t>35</a:t>
            </a:fld>
            <a:endParaRPr lang="hu-HU"/>
          </a:p>
        </p:txBody>
      </p:sp>
      <p:sp>
        <p:nvSpPr>
          <p:cNvPr id="8" name="TextBox 7"/>
          <p:cNvSpPr txBox="1"/>
          <p:nvPr/>
        </p:nvSpPr>
        <p:spPr>
          <a:xfrm>
            <a:off x="214282" y="6286520"/>
            <a:ext cx="33604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 smtClean="0"/>
              <a:t>*A feladatok tartalmát tekintve</a:t>
            </a:r>
            <a:endParaRPr lang="hu-HU" sz="2000" dirty="0"/>
          </a:p>
        </p:txBody>
      </p:sp>
      <p:sp>
        <p:nvSpPr>
          <p:cNvPr id="9" name="Text Placeholder 2"/>
          <p:cNvSpPr txBox="1">
            <a:spLocks/>
          </p:cNvSpPr>
          <p:nvPr/>
        </p:nvSpPr>
        <p:spPr bwMode="auto">
          <a:xfrm>
            <a:off x="3171844" y="1500174"/>
            <a:ext cx="2900354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/>
          <a:p>
            <a:pPr marL="9144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None/>
              <a:tabLst/>
              <a:defRPr/>
            </a:pPr>
            <a:r>
              <a:rPr kumimoji="0" lang="hu-HU" sz="2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I. korcsoport</a:t>
            </a:r>
            <a:endParaRPr kumimoji="0" lang="hu-HU" sz="2200" b="0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Content Placeholder 4"/>
          <p:cNvSpPr txBox="1">
            <a:spLocks/>
          </p:cNvSpPr>
          <p:nvPr/>
        </p:nvSpPr>
        <p:spPr bwMode="auto">
          <a:xfrm>
            <a:off x="3171844" y="2327261"/>
            <a:ext cx="2900354" cy="394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92100" marR="0" lvl="0" indent="-2921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"/>
              <a:tabLst/>
              <a:defRPr/>
            </a:pPr>
            <a:r>
              <a:rPr kumimoji="0" lang="hu-H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Közlekedés</a:t>
            </a:r>
          </a:p>
          <a:p>
            <a:pPr marL="292100" marR="0" lvl="0" indent="-2921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"/>
              <a:tabLst/>
              <a:defRPr/>
            </a:pPr>
            <a:r>
              <a:rPr lang="hu-HU" sz="2200" dirty="0" smtClean="0">
                <a:latin typeface="+mn-lt"/>
                <a:cs typeface="+mn-cs"/>
              </a:rPr>
              <a:t>Közlekedéstörténet</a:t>
            </a:r>
          </a:p>
          <a:p>
            <a:pPr marL="292100" marR="0" lvl="0" indent="-2921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"/>
              <a:tabLst/>
              <a:defRPr/>
            </a:pPr>
            <a:r>
              <a:rPr kumimoji="0" lang="hu-H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Irodalom</a:t>
            </a:r>
          </a:p>
          <a:p>
            <a:pPr marL="292100" marR="0" lvl="0" indent="-2921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"/>
              <a:tabLst/>
              <a:defRPr/>
            </a:pPr>
            <a:r>
              <a:rPr lang="hu-HU" sz="2200" dirty="0" smtClean="0">
                <a:latin typeface="+mn-lt"/>
                <a:cs typeface="+mn-cs"/>
              </a:rPr>
              <a:t>Nyelvészet</a:t>
            </a:r>
          </a:p>
          <a:p>
            <a:pPr marL="292100" marR="0" lvl="0" indent="-2921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"/>
              <a:tabLst/>
              <a:defRPr/>
            </a:pPr>
            <a:r>
              <a:rPr kumimoji="0" lang="hu-H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Környezetvédelem</a:t>
            </a:r>
          </a:p>
        </p:txBody>
      </p:sp>
      <p:sp>
        <p:nvSpPr>
          <p:cNvPr id="13" name="Text Placeholder 2"/>
          <p:cNvSpPr txBox="1">
            <a:spLocks/>
          </p:cNvSpPr>
          <p:nvPr/>
        </p:nvSpPr>
        <p:spPr bwMode="auto">
          <a:xfrm>
            <a:off x="5886488" y="1500174"/>
            <a:ext cx="2900354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/>
          <a:p>
            <a:pPr marL="9144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None/>
              <a:tabLst/>
              <a:defRPr/>
            </a:pPr>
            <a:r>
              <a:rPr kumimoji="0" lang="hu-HU" sz="2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II. korcsoport</a:t>
            </a:r>
            <a:endParaRPr kumimoji="0" lang="hu-HU" sz="2200" b="0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Content Placeholder 4"/>
          <p:cNvSpPr txBox="1">
            <a:spLocks/>
          </p:cNvSpPr>
          <p:nvPr/>
        </p:nvSpPr>
        <p:spPr bwMode="auto">
          <a:xfrm>
            <a:off x="5886488" y="2327261"/>
            <a:ext cx="2900354" cy="394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92100" marR="0" lvl="0" indent="-2921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"/>
              <a:tabLst/>
              <a:defRPr/>
            </a:pPr>
            <a:r>
              <a:rPr lang="hu-HU" sz="2200" dirty="0" smtClean="0">
                <a:latin typeface="+mn-lt"/>
                <a:cs typeface="+mn-cs"/>
              </a:rPr>
              <a:t>Közlekedés</a:t>
            </a:r>
          </a:p>
          <a:p>
            <a:pPr marL="292100" marR="0" lvl="0" indent="-2921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"/>
              <a:tabLst/>
              <a:defRPr/>
            </a:pPr>
            <a:r>
              <a:rPr lang="hu-HU" sz="2200" dirty="0" smtClean="0">
                <a:latin typeface="+mn-lt"/>
                <a:cs typeface="+mn-cs"/>
              </a:rPr>
              <a:t>Környezetvédelem</a:t>
            </a:r>
          </a:p>
          <a:p>
            <a:pPr marL="292100" marR="0" lvl="0" indent="-2921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"/>
              <a:tabLst/>
              <a:defRPr/>
            </a:pPr>
            <a:r>
              <a:rPr lang="hu-HU" sz="2200" dirty="0" smtClean="0">
                <a:latin typeface="+mn-lt"/>
                <a:cs typeface="+mn-cs"/>
              </a:rPr>
              <a:t>Energetika</a:t>
            </a:r>
          </a:p>
          <a:p>
            <a:pPr marL="292100" marR="0" lvl="0" indent="-2921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"/>
              <a:tabLst/>
              <a:defRPr/>
            </a:pPr>
            <a:r>
              <a:rPr lang="hu-HU" sz="2200" dirty="0" smtClean="0">
                <a:latin typeface="+mn-lt"/>
                <a:cs typeface="+mn-cs"/>
              </a:rPr>
              <a:t>Irodalom</a:t>
            </a:r>
          </a:p>
          <a:p>
            <a:pPr marL="292100" marR="0" lvl="0" indent="-2921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"/>
              <a:tabLst/>
              <a:defRPr/>
            </a:pPr>
            <a:r>
              <a:rPr lang="hu-HU" sz="2200" dirty="0" smtClean="0">
                <a:latin typeface="+mn-lt"/>
                <a:cs typeface="+mn-cs"/>
              </a:rPr>
              <a:t>Idegen nyelv</a:t>
            </a:r>
          </a:p>
          <a:p>
            <a:pPr marL="292100" marR="0" lvl="0" indent="-2921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"/>
              <a:tabLst/>
              <a:defRPr/>
            </a:pPr>
            <a:endParaRPr kumimoji="0" lang="hu-HU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4" descr="Large confetti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indent="0" eaLnBrk="1" fontAlgn="auto" hangingPunct="1">
              <a:spcAft>
                <a:spcPts val="0"/>
              </a:spcAft>
              <a:defRPr/>
            </a:pPr>
            <a:r>
              <a:rPr lang="hu-HU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Országos döntő</a:t>
            </a:r>
          </a:p>
        </p:txBody>
      </p:sp>
      <p:sp>
        <p:nvSpPr>
          <p:cNvPr id="2560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428728" y="2819400"/>
            <a:ext cx="7264422" cy="175260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hu-HU" sz="2400" dirty="0" smtClean="0"/>
              <a:t>Szentendre</a:t>
            </a:r>
          </a:p>
          <a:p>
            <a:pPr eaLnBrk="1" hangingPunct="1">
              <a:spcBef>
                <a:spcPct val="0"/>
              </a:spcBef>
            </a:pPr>
            <a:r>
              <a:rPr lang="hu-HU" sz="2400" dirty="0" smtClean="0"/>
              <a:t>II. Rákóczi Ferenc</a:t>
            </a:r>
          </a:p>
          <a:p>
            <a:pPr eaLnBrk="1" hangingPunct="1">
              <a:spcBef>
                <a:spcPct val="0"/>
              </a:spcBef>
            </a:pPr>
            <a:r>
              <a:rPr lang="hu-HU" sz="2400" dirty="0" smtClean="0"/>
              <a:t>Általános Iskola és Gimnázium</a:t>
            </a:r>
          </a:p>
          <a:p>
            <a:pPr eaLnBrk="1" hangingPunct="1">
              <a:spcBef>
                <a:spcPct val="0"/>
              </a:spcBef>
            </a:pPr>
            <a:r>
              <a:rPr lang="hu-HU" sz="2400" dirty="0" smtClean="0"/>
              <a:t>2010. IV. 26-27.</a:t>
            </a:r>
          </a:p>
        </p:txBody>
      </p:sp>
      <p:pic>
        <p:nvPicPr>
          <p:cNvPr id="6" name="Picture 4" descr="M:\D\ISKK\bod\bodp.jpg"/>
          <p:cNvPicPr>
            <a:picLocks noChangeAspect="1" noChangeArrowheads="1"/>
          </p:cNvPicPr>
          <p:nvPr/>
        </p:nvPicPr>
        <p:blipFill>
          <a:blip r:embed="rId3" cstate="email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28596" y="445207"/>
            <a:ext cx="1857388" cy="19837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6" name="Picture 2" descr="E:\-=Fenykepek=-\-=2010=-\-Bejovet\2010_04_26-27_Bod_Szentendre\Kovacsne_Balint_Maria_kepei\P1030916_resize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14282" y="2786058"/>
            <a:ext cx="2948661" cy="39290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hu-HU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A feladat</a:t>
            </a:r>
            <a:endParaRPr lang="hu-HU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21507" name="Content Placeholder 6"/>
          <p:cNvSpPr txBox="1">
            <a:spLocks/>
          </p:cNvSpPr>
          <p:nvPr/>
        </p:nvSpPr>
        <p:spPr bwMode="auto">
          <a:xfrm>
            <a:off x="4572000" y="1646238"/>
            <a:ext cx="4114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92100" indent="-292100" algn="l">
              <a:buClr>
                <a:schemeClr val="accent1"/>
              </a:buClr>
              <a:buSzPct val="70000"/>
              <a:buFont typeface="Wingdings 2" pitchFamily="18" charset="2"/>
              <a:buChar char=""/>
              <a:defRPr/>
            </a:pPr>
            <a:r>
              <a:rPr lang="hu-HU" sz="3200" dirty="0">
                <a:latin typeface="Rockwell" pitchFamily="18" charset="0"/>
              </a:rPr>
              <a:t>I</a:t>
            </a:r>
            <a:r>
              <a:rPr lang="hu-HU" sz="3200" dirty="0" smtClean="0">
                <a:latin typeface="Rockwell" pitchFamily="18" charset="0"/>
              </a:rPr>
              <a:t>. és II. </a:t>
            </a:r>
            <a:r>
              <a:rPr lang="hu-HU" sz="3200" dirty="0">
                <a:latin typeface="Rockwell" pitchFamily="18" charset="0"/>
              </a:rPr>
              <a:t>korcsoport</a:t>
            </a:r>
          </a:p>
          <a:p>
            <a:pPr marL="749300" lvl="1" indent="-292100" algn="l">
              <a:buClr>
                <a:schemeClr val="accent1"/>
              </a:buClr>
              <a:buSzPct val="70000"/>
              <a:buFont typeface="Wingdings 2" pitchFamily="18" charset="2"/>
              <a:buChar char=""/>
              <a:defRPr/>
            </a:pPr>
            <a:r>
              <a:rPr lang="hu-HU" sz="2600" dirty="0" smtClean="0">
                <a:latin typeface="+mn-lt"/>
              </a:rPr>
              <a:t>Útvonalterv egy neves magyar személyiség életútja alapján</a:t>
            </a:r>
            <a:endParaRPr lang="hu-HU" sz="2600" dirty="0">
              <a:latin typeface="Rockwell" pitchFamily="18" charset="0"/>
            </a:endParaRPr>
          </a:p>
          <a:p>
            <a:pPr marL="292100" indent="-292100" algn="l">
              <a:buClr>
                <a:schemeClr val="accent1"/>
              </a:buClr>
              <a:buSzPct val="70000"/>
              <a:buFont typeface="Wingdings 2" pitchFamily="18" charset="2"/>
              <a:buChar char=""/>
              <a:defRPr/>
            </a:pPr>
            <a:endParaRPr lang="hu-HU" sz="2600" dirty="0">
              <a:latin typeface="Arial" charset="0"/>
            </a:endParaRPr>
          </a:p>
          <a:p>
            <a:pPr marL="749300" lvl="1" indent="-292100" algn="l">
              <a:buClr>
                <a:schemeClr val="accent1"/>
              </a:buClr>
              <a:buSzPct val="70000"/>
              <a:buFont typeface="Wingdings 2" pitchFamily="18" charset="2"/>
              <a:buChar char=""/>
              <a:defRPr/>
            </a:pPr>
            <a:endParaRPr lang="hu-HU" sz="2600" dirty="0">
              <a:latin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C5FF7E-F95C-42F6-B33A-7E9349CDF0AB}" type="slidenum">
              <a:rPr lang="hu-HU" smtClean="0"/>
              <a:pPr>
                <a:defRPr/>
              </a:pPr>
              <a:t>37</a:t>
            </a:fld>
            <a:endParaRPr lang="hu-HU"/>
          </a:p>
        </p:txBody>
      </p:sp>
      <p:pic>
        <p:nvPicPr>
          <p:cNvPr id="8" name="Picture 7" descr="bod_szobeli_Ikat_feladat_2010_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20980096">
            <a:off x="588825" y="1304245"/>
            <a:ext cx="1949812" cy="27849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 descr="bod_szobeli_IIkat_feladat_2010_1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923526">
            <a:off x="2313690" y="3494707"/>
            <a:ext cx="1958120" cy="27849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5" name="Rectangle 5" descr="Large confetti"/>
          <p:cNvSpPr>
            <a:spLocks noGrp="1" noChangeArrowheads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hu-HU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Az iskolai könyvtár</a:t>
            </a:r>
            <a:endParaRPr lang="hu-HU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8E08F5-18F9-4C1C-8867-DCF6D0AEC90E}" type="slidenum">
              <a:rPr lang="hu-HU" smtClean="0"/>
              <a:pPr>
                <a:defRPr/>
              </a:pPr>
              <a:t>38</a:t>
            </a:fld>
            <a:endParaRPr lang="hu-HU"/>
          </a:p>
        </p:txBody>
      </p:sp>
      <p:pic>
        <p:nvPicPr>
          <p:cNvPr id="1028" name="Picture 4" descr="E:\-=Fenykepek=-\-=2010=-\-Bejovet\2010_04_26-27_Bod_Szentendre\IMG_3204_resize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8596" y="1500174"/>
            <a:ext cx="5080000" cy="3390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9" name="Picture 5" descr="E:\-=Fenykepek=-\-=2010=-\-Bejovet\2010_04_26-27_Bod_Szentendre\IMG_3277_resize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00628" y="4071942"/>
            <a:ext cx="3722678" cy="24848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785786" y="5572140"/>
            <a:ext cx="35598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http://rakocziferenc.atw.hu</a:t>
            </a:r>
            <a:endParaRPr lang="hu-HU" u="sng" dirty="0"/>
          </a:p>
        </p:txBody>
      </p:sp>
      <p:sp>
        <p:nvSpPr>
          <p:cNvPr id="10" name="TextBox 9"/>
          <p:cNvSpPr txBox="1"/>
          <p:nvPr/>
        </p:nvSpPr>
        <p:spPr>
          <a:xfrm>
            <a:off x="6072198" y="2071678"/>
            <a:ext cx="23198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Könyvtárostanár</a:t>
            </a:r>
            <a:r>
              <a:rPr lang="hu-HU" dirty="0" smtClean="0"/>
              <a:t>:</a:t>
            </a:r>
          </a:p>
          <a:p>
            <a:r>
              <a:rPr lang="hu-HU" dirty="0" smtClean="0"/>
              <a:t>Vitályos Ida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7" name="Rectangle 5" descr="Large confetti"/>
          <p:cNvSpPr>
            <a:spLocks noGrp="1" noChangeArrowheads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hu-HU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A versenyzők munka közben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C61B80-1B39-42DA-B8AA-9DA216D87A89}" type="slidenum">
              <a:rPr lang="hu-HU" smtClean="0"/>
              <a:pPr>
                <a:defRPr/>
              </a:pPr>
              <a:t>39</a:t>
            </a:fld>
            <a:endParaRPr lang="hu-HU"/>
          </a:p>
        </p:txBody>
      </p:sp>
      <p:pic>
        <p:nvPicPr>
          <p:cNvPr id="2050" name="Picture 2" descr="E:\-=Fenykepek=-\-=2010=-\-Bejovet\2010_04_26-27_Bod_Szentendre\valogatott\IMG_3251_resize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00628" y="4214818"/>
            <a:ext cx="3722678" cy="24848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 descr="E:\-=Fenykepek=-\-=2010=-\-Bejovet\2010_04_26-27_Bod_Szentendre\valogatott\IMG_3273_resize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14282" y="2500306"/>
            <a:ext cx="5080000" cy="3390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2" name="Picture 4" descr="E:\-=Fenykepek=-\-=2010=-\-Bejovet\2010_04_26-27_Bod_Szentendre\valogatott\IMG_3266_resize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000628" y="1500174"/>
            <a:ext cx="3722678" cy="24848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hu-HU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Időrend</a:t>
            </a:r>
            <a:endParaRPr lang="hu-HU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hu-HU" dirty="0" smtClean="0"/>
              <a:t>Iskolai forduló</a:t>
            </a:r>
            <a:r>
              <a:rPr lang="en-US" dirty="0" smtClean="0"/>
              <a:t>k</a:t>
            </a:r>
            <a:endParaRPr lang="hu-HU" dirty="0" smtClean="0"/>
          </a:p>
          <a:p>
            <a:pPr eaLnBrk="1" hangingPunct="1"/>
            <a:endParaRPr lang="hu-HU" dirty="0" smtClean="0"/>
          </a:p>
          <a:p>
            <a:pPr eaLnBrk="1" hangingPunct="1"/>
            <a:r>
              <a:rPr lang="en-US" dirty="0" smtClean="0"/>
              <a:t>2</a:t>
            </a:r>
            <a:r>
              <a:rPr lang="hu-HU" dirty="0" smtClean="0"/>
              <a:t>009. XII. 12. - Jelentkezési határidő</a:t>
            </a:r>
          </a:p>
          <a:p>
            <a:pPr eaLnBrk="1" hangingPunct="1"/>
            <a:endParaRPr lang="hu-HU" dirty="0" smtClean="0"/>
          </a:p>
          <a:p>
            <a:pPr eaLnBrk="1" hangingPunct="1"/>
            <a:r>
              <a:rPr lang="hu-HU" dirty="0" smtClean="0"/>
              <a:t>2010. I. 25 - II. 1. - Megyei forduló</a:t>
            </a:r>
            <a:br>
              <a:rPr lang="hu-HU" dirty="0" smtClean="0"/>
            </a:br>
            <a:r>
              <a:rPr lang="hu-HU" sz="1800" dirty="0" smtClean="0"/>
              <a:t>(írásbeli + szóbeli)</a:t>
            </a:r>
          </a:p>
          <a:p>
            <a:pPr eaLnBrk="1" hangingPunct="1"/>
            <a:endParaRPr lang="hu-HU" sz="1800" dirty="0" smtClean="0"/>
          </a:p>
          <a:p>
            <a:pPr eaLnBrk="1" hangingPunct="1"/>
            <a:r>
              <a:rPr lang="hu-HU" dirty="0" smtClean="0"/>
              <a:t>2010. III. 8. - Országos írásbeli forduló</a:t>
            </a:r>
          </a:p>
          <a:p>
            <a:pPr eaLnBrk="1" hangingPunct="1"/>
            <a:r>
              <a:rPr lang="hu-HU" dirty="0" smtClean="0"/>
              <a:t>2010. IV. 26-27. - Országos szóbeli döntő</a:t>
            </a:r>
            <a:br>
              <a:rPr lang="hu-HU" dirty="0" smtClean="0"/>
            </a:br>
            <a:r>
              <a:rPr lang="hu-HU" sz="2000" dirty="0" smtClean="0"/>
              <a:t>(I-II. korcs.)</a:t>
            </a:r>
          </a:p>
          <a:p>
            <a:pPr eaLnBrk="1" hangingPunct="1">
              <a:buNone/>
            </a:pPr>
            <a:endParaRPr lang="hu-H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430EC7-D8B5-4840-9C48-0415E619BD6B}" type="slidenum">
              <a:rPr lang="hu-HU" smtClean="0"/>
              <a:pPr>
                <a:defRPr/>
              </a:pPr>
              <a:t>4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E:\-=Fenykepek=-\-=2010=-\-Bejovet\2010_04_26-27_Bod_Szentendre\FPI kepei\bodb. 105.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57158" y="1500174"/>
            <a:ext cx="2608673" cy="3478230"/>
          </a:xfrm>
          <a:prstGeom prst="rect">
            <a:avLst/>
          </a:prstGeom>
          <a:noFill/>
        </p:spPr>
      </p:pic>
      <p:sp>
        <p:nvSpPr>
          <p:cNvPr id="38917" name="Rectangle 5" descr="Large confetti"/>
          <p:cNvSpPr>
            <a:spLocks noGrp="1" noChangeArrowheads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hu-HU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A versenyzők munka közben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E4B695-370F-4A1A-98DB-5F0C08A22A58}" type="slidenum">
              <a:rPr lang="hu-HU" smtClean="0"/>
              <a:pPr>
                <a:defRPr/>
              </a:pPr>
              <a:t>40</a:t>
            </a:fld>
            <a:endParaRPr lang="hu-HU"/>
          </a:p>
        </p:txBody>
      </p:sp>
      <p:pic>
        <p:nvPicPr>
          <p:cNvPr id="2" name="Picture 2" descr="E:\-=Fenykepek=-\-=2010=-\-Bejovet\2010_04_26-27_Bod_Szentendre\FPI kepei\bodb. 074.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500166" y="4071942"/>
            <a:ext cx="3478231" cy="2608673"/>
          </a:xfrm>
          <a:prstGeom prst="rect">
            <a:avLst/>
          </a:prstGeom>
          <a:noFill/>
        </p:spPr>
      </p:pic>
      <p:pic>
        <p:nvPicPr>
          <p:cNvPr id="3" name="Picture 3" descr="E:\-=Fenykepek=-\-=2010=-\-Bejovet\2010_04_26-27_Bod_Szentendre\FPI kepei\bodb. 077.1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143636" y="1500174"/>
            <a:ext cx="2608673" cy="3478230"/>
          </a:xfrm>
          <a:prstGeom prst="rect">
            <a:avLst/>
          </a:prstGeom>
          <a:noFill/>
        </p:spPr>
      </p:pic>
      <p:pic>
        <p:nvPicPr>
          <p:cNvPr id="3076" name="Picture 4" descr="E:\-=Fenykepek=-\-=2010=-\-Bejovet\2010_04_26-27_Bod_Szentendre\FPI kepei\bodb. 100.1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714876" y="4071942"/>
            <a:ext cx="3478231" cy="2608673"/>
          </a:xfrm>
          <a:prstGeom prst="rect">
            <a:avLst/>
          </a:prstGeom>
          <a:noFill/>
        </p:spPr>
      </p:pic>
      <p:pic>
        <p:nvPicPr>
          <p:cNvPr id="4" name="Picture 6" descr="E:\-=Fenykepek=-\-=2010=-\-Bejovet\2010_04_26-27_Bod_Szentendre\IMG_3213_resize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3143240" y="1714488"/>
            <a:ext cx="2871792" cy="19169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K:\D\ISKK\bod\2009-2010\donto\elkeszult_feladatok\PICT1421_resize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20317934">
            <a:off x="454146" y="641662"/>
            <a:ext cx="2667023" cy="378050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400" dirty="0" smtClean="0"/>
              <a:t>A versenyzők munkáiból</a:t>
            </a:r>
            <a:endParaRPr lang="hu-HU" sz="4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7587BD-E4E0-4DD7-B61E-920BAEA8DC84}" type="slidenum">
              <a:rPr lang="hu-HU" smtClean="0"/>
              <a:pPr>
                <a:defRPr/>
              </a:pPr>
              <a:t>41</a:t>
            </a:fld>
            <a:endParaRPr lang="hu-HU"/>
          </a:p>
        </p:txBody>
      </p:sp>
      <p:pic>
        <p:nvPicPr>
          <p:cNvPr id="4103" name="Picture 7" descr="K:\D\ISKK\bod\2009-2010\donto\elkeszult_feladatok\PICT1425_resize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696548">
            <a:off x="5069153" y="4062840"/>
            <a:ext cx="3556031" cy="2462551"/>
          </a:xfrm>
          <a:prstGeom prst="rect">
            <a:avLst/>
          </a:prstGeom>
          <a:noFill/>
        </p:spPr>
      </p:pic>
      <p:pic>
        <p:nvPicPr>
          <p:cNvPr id="4104" name="Picture 8" descr="K:\D\ISKK\bod\2009-2010\donto\elkeszult_feladatok\PICT1427_resize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993840">
            <a:off x="278502" y="3930950"/>
            <a:ext cx="3556031" cy="2471442"/>
          </a:xfrm>
          <a:prstGeom prst="rect">
            <a:avLst/>
          </a:prstGeom>
          <a:noFill/>
        </p:spPr>
      </p:pic>
      <p:pic>
        <p:nvPicPr>
          <p:cNvPr id="4105" name="Picture 9" descr="K:\D\ISKK\bod\2009-2010\donto\elkeszult_feladatok\PICT1430_resize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rot="20904667">
            <a:off x="4504494" y="1617216"/>
            <a:ext cx="3556031" cy="25336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4" descr="Large confetti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indent="0" eaLnBrk="1" fontAlgn="auto" hangingPunct="1">
              <a:spcAft>
                <a:spcPts val="0"/>
              </a:spcAft>
              <a:defRPr/>
            </a:pPr>
            <a:r>
              <a:rPr lang="hu-HU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Jutalomkirándulás</a:t>
            </a:r>
            <a:endParaRPr lang="hu-HU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3379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2819400"/>
            <a:ext cx="6559550" cy="175260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hu-HU" dirty="0" smtClean="0"/>
              <a:t>Szentendre</a:t>
            </a:r>
          </a:p>
          <a:p>
            <a:pPr eaLnBrk="1" hangingPunct="1">
              <a:spcBef>
                <a:spcPct val="0"/>
              </a:spcBef>
            </a:pPr>
            <a:r>
              <a:rPr lang="hu-HU" dirty="0" smtClean="0"/>
              <a:t>2010. IV. 26.</a:t>
            </a:r>
          </a:p>
        </p:txBody>
      </p:sp>
      <p:pic>
        <p:nvPicPr>
          <p:cNvPr id="6" name="Picture 4" descr="M:\D\ISKK\bod\bodp.jpg"/>
          <p:cNvPicPr>
            <a:picLocks noChangeAspect="1" noChangeArrowheads="1"/>
          </p:cNvPicPr>
          <p:nvPr/>
        </p:nvPicPr>
        <p:blipFill>
          <a:blip r:embed="rId3" cstate="email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28596" y="445207"/>
            <a:ext cx="1857388" cy="19837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E:\-=Fenykepek=-\-=2010=-\-Bejovet\2010_04_26-27_Bod_Szentendre\valogatott\BOD_donto_Szentendren\IMG_3034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85721" y="2857496"/>
            <a:ext cx="5643602" cy="37614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000" dirty="0" smtClean="0"/>
              <a:t>Városi Tömegközlekedési Múzeum</a:t>
            </a:r>
            <a:endParaRPr lang="hu-HU" sz="4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C544AD-CC7A-40BF-B3CB-53EE4FCC2105}" type="slidenum">
              <a:rPr lang="hu-HU" smtClean="0"/>
              <a:pPr>
                <a:defRPr/>
              </a:pPr>
              <a:t>43</a:t>
            </a:fld>
            <a:endParaRPr lang="hu-HU"/>
          </a:p>
        </p:txBody>
      </p:sp>
      <p:pic>
        <p:nvPicPr>
          <p:cNvPr id="5122" name="Picture 2" descr="E:\-=Fenykepek=-\-=2010=-\-Bejovet\2010_04_26-27_Bod_Szentendre\IMG_2926b_resize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57158" y="1500174"/>
            <a:ext cx="4494975" cy="30003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3" descr="E:\-=Fenykepek=-\-=2010=-\-Bejovet\2010_04_26-27_Bod_Szentendre\IMG_2932b_resize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998954" y="1500174"/>
            <a:ext cx="3509234" cy="30003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4" descr="E:\-=Fenykepek=-\-=2010=-\-Bejovet\2010_04_26-27_Bod_Szentendre\IMG_2924_resize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57158" y="5073840"/>
            <a:ext cx="2094690" cy="13982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5" name="Picture 5" descr="E:\-=Fenykepek=-\-=2010=-\-Bejovet\2010_04_26-27_Bod_Szentendre\IMG_2917_resize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285984" y="5073840"/>
            <a:ext cx="2094690" cy="1398205"/>
          </a:xfrm>
          <a:prstGeom prst="rect">
            <a:avLst/>
          </a:prstGeom>
          <a:noFill/>
        </p:spPr>
      </p:pic>
      <p:pic>
        <p:nvPicPr>
          <p:cNvPr id="5" name="Picture 6" descr="E:\-=Fenykepek=-\-=2010=-\-Bejovet\2010_04_26-27_Bod_Szentendre\IMG_2941_resize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357686" y="5073840"/>
            <a:ext cx="2094690" cy="1398205"/>
          </a:xfrm>
          <a:prstGeom prst="rect">
            <a:avLst/>
          </a:prstGeom>
          <a:noFill/>
        </p:spPr>
      </p:pic>
      <p:pic>
        <p:nvPicPr>
          <p:cNvPr id="6" name="Picture 7" descr="E:\-=Fenykepek=-\-=2010=-\-Bejovet\2010_04_26-27_Bod_Szentendre\IMG_2956_resize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429388" y="5077984"/>
            <a:ext cx="2071702" cy="13828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Városnézés</a:t>
            </a:r>
            <a:endParaRPr lang="hu-H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7587BD-E4E0-4DD7-B61E-920BAEA8DC84}" type="slidenum">
              <a:rPr lang="hu-HU" smtClean="0"/>
              <a:pPr>
                <a:defRPr/>
              </a:pPr>
              <a:t>44</a:t>
            </a:fld>
            <a:endParaRPr lang="hu-HU"/>
          </a:p>
        </p:txBody>
      </p:sp>
      <p:pic>
        <p:nvPicPr>
          <p:cNvPr id="6146" name="Picture 2" descr="E:\-=Fenykepek=-\-=2010=-\-Bejovet\2010_04_26-27_Bod_Szentendre\IMG_2982_resize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5720" y="1571612"/>
            <a:ext cx="4429156" cy="29564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7" name="Picture 3" descr="E:\-=Fenykepek=-\-=2010=-\-Bejovet\2010_04_26-27_Bod_Szentendre\Valakovicsne_Marianna_kepei\SDC12240_resize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550986" y="4929198"/>
            <a:ext cx="1862400" cy="1396800"/>
          </a:xfrm>
          <a:prstGeom prst="rect">
            <a:avLst/>
          </a:prstGeom>
          <a:noFill/>
        </p:spPr>
      </p:pic>
      <p:pic>
        <p:nvPicPr>
          <p:cNvPr id="6148" name="Picture 4" descr="E:\-=Fenykepek=-\-=2010=-\-Bejovet\2010_04_26-27_Bod_Szentendre\IMG_3016_resize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50590" y="4929198"/>
            <a:ext cx="2092584" cy="1396800"/>
          </a:xfrm>
          <a:prstGeom prst="rect">
            <a:avLst/>
          </a:prstGeom>
          <a:noFill/>
        </p:spPr>
      </p:pic>
      <p:pic>
        <p:nvPicPr>
          <p:cNvPr id="6149" name="Picture 5" descr="E:\-=Fenykepek=-\-=2010=-\-Bejovet\2010_04_26-27_Bod_Szentendre\IMG_3024_resize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408506" y="4929198"/>
            <a:ext cx="2092584" cy="1396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51" name="Picture 7" descr="E:\-=Fenykepek=-\-=2010=-\-Bejovet\2010_04_26-27_Bod_Szentendre\Kovacs_Aniko_kepei\sze 032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870916" y="1571612"/>
            <a:ext cx="3915926" cy="29300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52" name="Picture 8" descr="E:\-=Fenykepek=-\-=2010=-\-Bejovet\2010_04_26-27_Bod_Szentendre\Kovacs_Aniko_kepei\sze 051_resize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5408374" y="4929198"/>
            <a:ext cx="1044540" cy="1396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53" name="Picture 9" descr="E:\-=Fenykepek=-\-=2010=-\-Bejovet\2010_04_26-27_Bod_Szentendre\IMG_3009_resize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2622292" y="4929198"/>
            <a:ext cx="931200" cy="1396800"/>
          </a:xfrm>
          <a:prstGeom prst="rect">
            <a:avLst/>
          </a:prstGeom>
          <a:noFill/>
        </p:spPr>
      </p:pic>
      <p:pic>
        <p:nvPicPr>
          <p:cNvPr id="12" name="Picture 3" descr="E:\-=Fenykepek=-\-=2010=-\-Bejovet\2010_04_26-27_Bod_Szentendre\Valakovicsne_Marianna_kepei\SDC12240_resize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571868" y="4929198"/>
            <a:ext cx="1862400" cy="1396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4" descr="E:\-=Fenykepek=-\-=2010=-\-Bejovet\2010_04_26-27_Bod_Szentendre\IMG_3016_resize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71472" y="4929198"/>
            <a:ext cx="2092584" cy="1396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9" descr="E:\-=Fenykepek=-\-=2010=-\-Bejovet\2010_04_26-27_Bod_Szentendre\IMG_3009_resize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2643174" y="4929198"/>
            <a:ext cx="931200" cy="1396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6" name="Picture 8" descr="E:\-=Fenykepek=-\-=2010=-\-Bejovet\2010_04_26-27_Bod_Szentendre\IMG_3073_resize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4282" y="4786322"/>
            <a:ext cx="2092585" cy="1396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Városháza</a:t>
            </a:r>
            <a:endParaRPr lang="hu-H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7587BD-E4E0-4DD7-B61E-920BAEA8DC84}" type="slidenum">
              <a:rPr lang="hu-HU" smtClean="0"/>
              <a:pPr>
                <a:defRPr/>
              </a:pPr>
              <a:t>45</a:t>
            </a:fld>
            <a:endParaRPr lang="hu-HU"/>
          </a:p>
        </p:txBody>
      </p:sp>
      <p:pic>
        <p:nvPicPr>
          <p:cNvPr id="7170" name="Picture 2" descr="E:\-=Fenykepek=-\-=2010=-\-Bejovet\2010_04_26-27_Bod_Szentendre\IMG_3044_resize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86248" y="1500174"/>
            <a:ext cx="4148668" cy="27692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1" name="Picture 3" descr="E:\-=Fenykepek=-\-=2010=-\-Bejovet\2010_04_26-27_Bod_Szentendre\IMG_3050_resize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640800" y="4786322"/>
            <a:ext cx="931200" cy="1396800"/>
          </a:xfrm>
          <a:prstGeom prst="rect">
            <a:avLst/>
          </a:prstGeom>
          <a:noFill/>
        </p:spPr>
      </p:pic>
      <p:pic>
        <p:nvPicPr>
          <p:cNvPr id="7172" name="Picture 4" descr="E:\-=Fenykepek=-\-=2010=-\-Bejovet\2010_04_26-27_Bod_Szentendre\IMG_3052_resize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551118" y="4786322"/>
            <a:ext cx="2092584" cy="1396800"/>
          </a:xfrm>
          <a:prstGeom prst="rect">
            <a:avLst/>
          </a:prstGeom>
          <a:noFill/>
        </p:spPr>
      </p:pic>
      <p:pic>
        <p:nvPicPr>
          <p:cNvPr id="7173" name="Picture 5" descr="E:\-=Fenykepek=-\-=2010=-\-Bejovet\2010_04_26-27_Bod_Szentendre\IMG_3071_resize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643702" y="4786322"/>
            <a:ext cx="2092584" cy="1396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4" name="Picture 6" descr="E:\-=Fenykepek=-\-=2010=-\-Bejovet\2010_04_26-27_Bod_Szentendre\Valakovicsne_Marianna_kepei\SDC12259_resize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1780906" y="4786322"/>
            <a:ext cx="1862400" cy="1396800"/>
          </a:xfrm>
          <a:prstGeom prst="rect">
            <a:avLst/>
          </a:prstGeom>
          <a:noFill/>
        </p:spPr>
      </p:pic>
      <p:pic>
        <p:nvPicPr>
          <p:cNvPr id="7175" name="Picture 7" descr="E:\-=Fenykepek=-\-=2010=-\-Bejovet\2010_04_26-27_Bod_Szentendre\IMG_3072_resize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714348" y="1500174"/>
            <a:ext cx="3132487" cy="2786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8" descr="E:\-=Fenykepek=-\-=2010=-\-Bejovet\2010_04_26-27_Bod_Szentendre\IMG_3073_resize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35164" y="4786322"/>
            <a:ext cx="2092585" cy="1396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3" descr="E:\-=Fenykepek=-\-=2010=-\-Bejovet\2010_04_26-27_Bod_Szentendre\IMG_3050_resize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661682" y="4786322"/>
            <a:ext cx="931200" cy="1396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4" descr="E:\-=Fenykepek=-\-=2010=-\-Bejovet\2010_04_26-27_Bod_Szentendre\IMG_3052_resize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572000" y="4786322"/>
            <a:ext cx="2092584" cy="1396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6" descr="E:\-=Fenykepek=-\-=2010=-\-Bejovet\2010_04_26-27_Bod_Szentendre\Valakovicsne_Marianna_kepei\SDC12259_resize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1801788" y="4786322"/>
            <a:ext cx="1862400" cy="1396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2" name="Picture 10" descr="E:\-=Fenykepek=-\-=2010=-\-Bejovet\2010_04_26-27_Bod_Szentendre\IMG_3085_resize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693730" y="4786322"/>
            <a:ext cx="2092584" cy="1396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Pozsarevacska</a:t>
            </a:r>
            <a:r>
              <a:rPr lang="hu-HU" dirty="0" smtClean="0"/>
              <a:t> templom</a:t>
            </a:r>
            <a:endParaRPr lang="hu-H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7587BD-E4E0-4DD7-B61E-920BAEA8DC84}" type="slidenum">
              <a:rPr lang="hu-HU" smtClean="0"/>
              <a:pPr>
                <a:defRPr/>
              </a:pPr>
              <a:t>46</a:t>
            </a:fld>
            <a:endParaRPr lang="hu-HU"/>
          </a:p>
        </p:txBody>
      </p:sp>
      <p:pic>
        <p:nvPicPr>
          <p:cNvPr id="8196" name="Picture 4" descr="E:\-=Fenykepek=-\-=2010=-\-Bejovet\2010_04_26-27_Bod_Szentendre\Kovacs_Aniko_kepei\sze 07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879397" y="1571612"/>
            <a:ext cx="3693131" cy="2763332"/>
          </a:xfrm>
          <a:prstGeom prst="rect">
            <a:avLst/>
          </a:prstGeom>
          <a:noFill/>
        </p:spPr>
      </p:pic>
      <p:pic>
        <p:nvPicPr>
          <p:cNvPr id="8197" name="Picture 5" descr="E:\-=Fenykepek=-\-=2010=-\-Bejovet\2010_04_26-27_Bod_Szentendre\IMG_3077_resize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28596" y="1571612"/>
            <a:ext cx="4210026" cy="2810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198" name="Picture 6" descr="E:\-=Fenykepek=-\-=2010=-\-Bejovet\2010_04_26-27_Bod_Szentendre\IMG_3079_resize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622819" y="4786322"/>
            <a:ext cx="2092585" cy="1396800"/>
          </a:xfrm>
          <a:prstGeom prst="rect">
            <a:avLst/>
          </a:prstGeom>
          <a:noFill/>
        </p:spPr>
      </p:pic>
      <p:pic>
        <p:nvPicPr>
          <p:cNvPr id="8199" name="Picture 7" descr="E:\-=Fenykepek=-\-=2010=-\-Bejovet\2010_04_26-27_Bod_Szentendre\IMG_3089_resize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712502" y="4786322"/>
            <a:ext cx="931200" cy="1396800"/>
          </a:xfrm>
          <a:prstGeom prst="rect">
            <a:avLst/>
          </a:prstGeom>
          <a:noFill/>
        </p:spPr>
      </p:pic>
      <p:pic>
        <p:nvPicPr>
          <p:cNvPr id="8200" name="Picture 8" descr="E:\-=Fenykepek=-\-=2010=-\-Bejovet\2010_04_26-27_Bod_Szentendre\IMG_3097_resize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4783808" y="4786322"/>
            <a:ext cx="931200" cy="1396800"/>
          </a:xfrm>
          <a:prstGeom prst="rect">
            <a:avLst/>
          </a:prstGeom>
          <a:noFill/>
        </p:spPr>
      </p:pic>
      <p:pic>
        <p:nvPicPr>
          <p:cNvPr id="8201" name="Picture 9" descr="E:\-=Fenykepek=-\-=2010=-\-Bejovet\2010_04_26-27_Bod_Szentendre\IMG_3082_resize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1142976" y="4786322"/>
            <a:ext cx="2092584" cy="1396800"/>
          </a:xfrm>
          <a:prstGeom prst="rect">
            <a:avLst/>
          </a:prstGeom>
          <a:noFill/>
        </p:spPr>
      </p:pic>
      <p:pic>
        <p:nvPicPr>
          <p:cNvPr id="8194" name="Picture 2" descr="E:\-=Fenykepek=-\-=2010=-\-Bejovet\2010_04_26-27_Bod_Szentendre\Horvath_Eva_kepei\2010.04.26.27.Szentendre 042_resize.jp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285720" y="4786322"/>
            <a:ext cx="1048255" cy="1396800"/>
          </a:xfrm>
          <a:prstGeom prst="rect">
            <a:avLst/>
          </a:prstGeom>
          <a:noFill/>
        </p:spPr>
      </p:pic>
      <p:pic>
        <p:nvPicPr>
          <p:cNvPr id="13" name="Picture 10" descr="E:\-=Fenykepek=-\-=2010=-\-Bejovet\2010_04_26-27_Bod_Szentendre\IMG_3085_resize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696236" y="4786322"/>
            <a:ext cx="2092584" cy="1396800"/>
          </a:xfrm>
          <a:prstGeom prst="rect">
            <a:avLst/>
          </a:prstGeom>
          <a:noFill/>
        </p:spPr>
      </p:pic>
      <p:pic>
        <p:nvPicPr>
          <p:cNvPr id="14" name="Picture 7" descr="E:\-=Fenykepek=-\-=2010=-\-Bejovet\2010_04_26-27_Bod_Szentendre\IMG_3089_resize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715008" y="4786322"/>
            <a:ext cx="931200" cy="1396800"/>
          </a:xfrm>
          <a:prstGeom prst="rect">
            <a:avLst/>
          </a:prstGeom>
          <a:noFill/>
        </p:spPr>
      </p:pic>
      <p:pic>
        <p:nvPicPr>
          <p:cNvPr id="15" name="Picture 8" descr="E:\-=Fenykepek=-\-=2010=-\-Bejovet\2010_04_26-27_Bod_Szentendre\IMG_3097_resize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4786314" y="4786322"/>
            <a:ext cx="931200" cy="1396800"/>
          </a:xfrm>
          <a:prstGeom prst="rect">
            <a:avLst/>
          </a:prstGeom>
          <a:noFill/>
        </p:spPr>
      </p:pic>
      <p:pic>
        <p:nvPicPr>
          <p:cNvPr id="16" name="Picture 9" descr="E:\-=Fenykepek=-\-=2010=-\-Bejovet\2010_04_26-27_Bod_Szentendre\IMG_3082_resize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1145482" y="4786322"/>
            <a:ext cx="2092584" cy="1396800"/>
          </a:xfrm>
          <a:prstGeom prst="rect">
            <a:avLst/>
          </a:prstGeom>
          <a:noFill/>
        </p:spPr>
      </p:pic>
      <p:pic>
        <p:nvPicPr>
          <p:cNvPr id="17" name="Picture 2" descr="E:\-=Fenykepek=-\-=2010=-\-Bejovet\2010_04_26-27_Bod_Szentendre\Horvath_Eva_kepei\2010.04.26.27.Szentendre 042_resize.jp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288226" y="4786322"/>
            <a:ext cx="1048255" cy="1396800"/>
          </a:xfrm>
          <a:prstGeom prst="rect">
            <a:avLst/>
          </a:prstGeom>
          <a:noFill/>
        </p:spPr>
      </p:pic>
      <p:pic>
        <p:nvPicPr>
          <p:cNvPr id="18" name="Picture 4" descr="E:\-=Fenykepek=-\-=2010=-\-Bejovet\2010_04_26-27_Bod_Szentendre\Kovacs_Aniko_kepei\sze 07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857752" y="1571612"/>
            <a:ext cx="3693131" cy="27633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6" descr="E:\-=Fenykepek=-\-=2010=-\-Bejovet\2010_04_26-27_Bod_Szentendre\IMG_3079_resize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601174" y="4786322"/>
            <a:ext cx="2092585" cy="1396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10" descr="E:\-=Fenykepek=-\-=2010=-\-Bejovet\2010_04_26-27_Bod_Szentendre\IMG_3085_resize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674591" y="4786322"/>
            <a:ext cx="2092584" cy="1396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7" descr="E:\-=Fenykepek=-\-=2010=-\-Bejovet\2010_04_26-27_Bod_Szentendre\IMG_3089_resize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693363" y="4786322"/>
            <a:ext cx="931200" cy="1396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Picture 8" descr="E:\-=Fenykepek=-\-=2010=-\-Bejovet\2010_04_26-27_Bod_Szentendre\IMG_3097_resize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4764669" y="4786322"/>
            <a:ext cx="931200" cy="1396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Picture 9" descr="E:\-=Fenykepek=-\-=2010=-\-Bejovet\2010_04_26-27_Bod_Szentendre\IMG_3082_resize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1123837" y="4786322"/>
            <a:ext cx="2092584" cy="1396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Picture 2" descr="E:\-=Fenykepek=-\-=2010=-\-Bejovet\2010_04_26-27_Bod_Szentendre\Horvath_Eva_kepei\2010.04.26.27.Szentendre 042_resize.jp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266581" y="4786322"/>
            <a:ext cx="1048255" cy="1396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Pest Megyei Könyvtár</a:t>
            </a:r>
            <a:endParaRPr lang="hu-H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7587BD-E4E0-4DD7-B61E-920BAEA8DC84}" type="slidenum">
              <a:rPr lang="hu-HU" smtClean="0"/>
              <a:pPr>
                <a:defRPr/>
              </a:pPr>
              <a:t>47</a:t>
            </a:fld>
            <a:endParaRPr lang="hu-HU"/>
          </a:p>
        </p:txBody>
      </p:sp>
      <p:pic>
        <p:nvPicPr>
          <p:cNvPr id="9218" name="Picture 2" descr="E:\-=Fenykepek=-\-=2010=-\-Bejovet\2010_04_26-27_Bod_Szentendre\IMG_3103_resize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24696" y="4857760"/>
            <a:ext cx="2092584" cy="1396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219" name="Picture 3" descr="E:\-=Fenykepek=-\-=2010=-\-Bejovet\2010_04_26-27_Bod_Szentendre\IMG_3113_resize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14810" y="4857760"/>
            <a:ext cx="2092584" cy="1396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220" name="Picture 4" descr="E:\-=Fenykepek=-\-=2010=-\-Bejovet\2010_04_26-27_Bod_Szentendre\IMG_3126_resize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286512" y="4857760"/>
            <a:ext cx="2092584" cy="1396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221" name="Picture 5" descr="E:\-=Fenykepek=-\-=2010=-\-Bejovet\2010_04_26-27_Bod_Szentendre\IMG_3130_resize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05653" y="1500174"/>
            <a:ext cx="4494975" cy="30003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222" name="Picture 6" descr="E:\-=Fenykepek=-\-=2010=-\-Bejovet\2010_04_26-27_Bod_Szentendre\IMG_3140_resize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357818" y="1500174"/>
            <a:ext cx="3167572" cy="30003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223" name="Picture 7" descr="E:\-=Fenykepek=-\-=2010=-\-Bejovet\2010_04_26-27_Bod_Szentendre\Valakovicsne_Marianna_kepei\SDC12268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2423848" y="4857760"/>
            <a:ext cx="1862400" cy="1396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3" descr="E:\-=Fenykepek=-\-=2010=-\-Bejovet\2010_04_26-27_Bod_Szentendre\IMG_3113_resize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336804" y="4857760"/>
            <a:ext cx="2092584" cy="1396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4" descr="E:\-=Fenykepek=-\-=2010=-\-Bejovet\2010_04_26-27_Bod_Szentendre\IMG_3126_resize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408506" y="4857760"/>
            <a:ext cx="2092584" cy="1396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7" descr="E:\-=Fenykepek=-\-=2010=-\-Bejovet\2010_04_26-27_Bod_Szentendre\Valakovicsne_Marianna_kepei\SDC12268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2545842" y="4857760"/>
            <a:ext cx="1862400" cy="1396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indent="0" eaLnBrk="1" fontAlgn="auto" hangingPunct="1">
              <a:spcAft>
                <a:spcPts val="0"/>
              </a:spcAft>
              <a:defRPr/>
            </a:pPr>
            <a:r>
              <a:rPr lang="hu-HU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Végeredmény</a:t>
            </a:r>
            <a:endParaRPr lang="hu-HU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21507" name="Subtitle 2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59550" cy="175260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hu-HU" dirty="0" smtClean="0"/>
              <a:t>2009/2010</a:t>
            </a:r>
          </a:p>
        </p:txBody>
      </p:sp>
      <p:pic>
        <p:nvPicPr>
          <p:cNvPr id="4" name="Picture 4" descr="M:\D\ISKK\bod\bodp.jpg"/>
          <p:cNvPicPr>
            <a:picLocks noChangeAspect="1" noChangeArrowheads="1"/>
          </p:cNvPicPr>
          <p:nvPr/>
        </p:nvPicPr>
        <p:blipFill>
          <a:blip r:embed="rId2" cstate="email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28596" y="445207"/>
            <a:ext cx="1857388" cy="19837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/>
              <a:t>A legeredményesebbek</a:t>
            </a:r>
            <a:endParaRPr lang="hu-HU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28625" y="2214563"/>
          <a:ext cx="8143903" cy="4427127"/>
        </p:xfrm>
        <a:graphic>
          <a:graphicData uri="http://schemas.openxmlformats.org/drawingml/2006/table">
            <a:tbl>
              <a:tblPr/>
              <a:tblGrid>
                <a:gridCol w="424162"/>
                <a:gridCol w="1880450"/>
                <a:gridCol w="1937004"/>
                <a:gridCol w="3902287"/>
              </a:tblGrid>
              <a:tr h="4224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Rockwell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Rockwell" pitchFamily="18" charset="0"/>
                          <a:cs typeface="Arial" charset="0"/>
                        </a:rPr>
                        <a:t>Versenyző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Rockwell" pitchFamily="18" charset="0"/>
                          <a:cs typeface="Arial" charset="0"/>
                        </a:rPr>
                        <a:t>Felkészítő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Rockwell" pitchFamily="18" charset="0"/>
                          <a:cs typeface="Arial" charset="0"/>
                        </a:rPr>
                        <a:t>Iskola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552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Rockwell" pitchFamily="18" charset="0"/>
                          <a:cs typeface="Arial" charset="0"/>
                        </a:rPr>
                        <a:t>1.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Garamond"/>
                          <a:ea typeface="Times New Roman"/>
                          <a:cs typeface="Arial"/>
                        </a:rPr>
                        <a:t>Molnár Helga</a:t>
                      </a:r>
                      <a:endParaRPr lang="hu-HU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60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Garamond"/>
                          <a:ea typeface="Times New Roman"/>
                          <a:cs typeface="Arial"/>
                        </a:rPr>
                        <a:t>Sztropkóczkiné Hajnalosi Éva</a:t>
                      </a:r>
                      <a:endParaRPr lang="hu-HU" sz="160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Garamond"/>
                          <a:ea typeface="Times New Roman"/>
                          <a:cs typeface="Arial"/>
                        </a:rPr>
                        <a:t>Apáczai Csere János Gyakorló Általános </a:t>
                      </a:r>
                      <a:r>
                        <a:rPr lang="hu-H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Garamond"/>
                          <a:ea typeface="Times New Roman"/>
                          <a:cs typeface="Arial"/>
                        </a:rPr>
                        <a:t>Iskola, Nyíregyháza</a:t>
                      </a:r>
                      <a:endParaRPr lang="hu-H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0D6"/>
                    </a:solidFill>
                  </a:tcPr>
                </a:tc>
              </a:tr>
              <a:tr h="4224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Rockwell" pitchFamily="18" charset="0"/>
                          <a:cs typeface="Arial" charset="0"/>
                        </a:rPr>
                        <a:t>2.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6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Garamond"/>
                          <a:ea typeface="Times New Roman"/>
                          <a:cs typeface="Arial"/>
                        </a:rPr>
                        <a:t>Kuglics</a:t>
                      </a:r>
                      <a:r>
                        <a:rPr lang="hu-HU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Garamond"/>
                          <a:ea typeface="Times New Roman"/>
                          <a:cs typeface="Arial"/>
                        </a:rPr>
                        <a:t> Lajos</a:t>
                      </a:r>
                      <a:endParaRPr lang="hu-HU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6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Garamond"/>
                          <a:ea typeface="Times New Roman"/>
                          <a:cs typeface="Arial"/>
                        </a:rPr>
                        <a:t>Maczekné</a:t>
                      </a:r>
                      <a:r>
                        <a:rPr lang="hu-H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Garamond"/>
                          <a:ea typeface="Times New Roman"/>
                          <a:cs typeface="Arial"/>
                        </a:rPr>
                        <a:t> Simon Gyöngyi</a:t>
                      </a:r>
                      <a:endParaRPr lang="hu-HU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Garamond"/>
                          <a:ea typeface="Times New Roman"/>
                          <a:cs typeface="Arial"/>
                        </a:rPr>
                        <a:t>Gárdonyi Géza Általános </a:t>
                      </a:r>
                      <a:r>
                        <a:rPr lang="hu-H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Garamond"/>
                          <a:ea typeface="Times New Roman"/>
                          <a:cs typeface="Arial"/>
                        </a:rPr>
                        <a:t>Iskola, Sorkifalud</a:t>
                      </a:r>
                      <a:endParaRPr lang="hu-HU" sz="14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EC"/>
                    </a:solidFill>
                  </a:tcPr>
                </a:tc>
              </a:tr>
              <a:tr h="4224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Rockwell" pitchFamily="18" charset="0"/>
                          <a:cs typeface="Arial" charset="0"/>
                        </a:rPr>
                        <a:t>3.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Garamond"/>
                          <a:ea typeface="Times New Roman"/>
                          <a:cs typeface="Arial"/>
                        </a:rPr>
                        <a:t>Varga Virág</a:t>
                      </a:r>
                      <a:endParaRPr lang="hu-HU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Garamond"/>
                          <a:ea typeface="Times New Roman"/>
                          <a:cs typeface="Arial"/>
                        </a:rPr>
                        <a:t>Antal Imréné</a:t>
                      </a:r>
                      <a:endParaRPr lang="hu-HU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0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Garamond"/>
                          <a:ea typeface="Times New Roman"/>
                          <a:cs typeface="Arial"/>
                        </a:rPr>
                        <a:t>Bolyai János Általános Iskola, Informatikai és Közgazdasági </a:t>
                      </a:r>
                      <a:r>
                        <a:rPr lang="hu-H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Garamond"/>
                          <a:ea typeface="Times New Roman"/>
                          <a:cs typeface="Arial"/>
                        </a:rPr>
                        <a:t>Szakközépiskola, Mosonmagyaróvár</a:t>
                      </a:r>
                      <a:endParaRPr lang="hu-HU" sz="14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0D6"/>
                    </a:solidFill>
                  </a:tcPr>
                </a:tc>
              </a:tr>
              <a:tr h="42249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Rockwell" pitchFamily="18" charset="0"/>
                          <a:cs typeface="Arial" charset="0"/>
                        </a:rPr>
                        <a:t>4.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200" b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Garamond"/>
                          <a:ea typeface="Times New Roman"/>
                          <a:cs typeface="Arial"/>
                        </a:rPr>
                        <a:t>Illés Anna</a:t>
                      </a:r>
                      <a:endParaRPr lang="hu-HU" sz="120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20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Garamond"/>
                          <a:ea typeface="Times New Roman"/>
                          <a:cs typeface="Arial"/>
                        </a:rPr>
                        <a:t>Boros Zsuzsanna</a:t>
                      </a:r>
                      <a:endParaRPr lang="hu-HU" sz="120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Garamond"/>
                          <a:ea typeface="Times New Roman"/>
                          <a:cs typeface="Arial"/>
                        </a:rPr>
                        <a:t>Kőkúti Általános </a:t>
                      </a:r>
                      <a:r>
                        <a:rPr lang="hu-H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Garamond"/>
                          <a:ea typeface="Times New Roman"/>
                          <a:cs typeface="Arial"/>
                        </a:rPr>
                        <a:t>Iskola, Tata</a:t>
                      </a:r>
                      <a:endParaRPr lang="hu-HU" sz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EC"/>
                    </a:solidFill>
                  </a:tcPr>
                </a:tc>
              </a:tr>
              <a:tr h="422493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Rockwell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200" b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Garamond"/>
                          <a:ea typeface="Times New Roman"/>
                          <a:cs typeface="Arial"/>
                        </a:rPr>
                        <a:t>Ferenczi Erik</a:t>
                      </a:r>
                      <a:endParaRPr lang="hu-HU" sz="120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20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Garamond"/>
                          <a:ea typeface="Times New Roman"/>
                          <a:cs typeface="Arial"/>
                        </a:rPr>
                        <a:t>Szalay Zsoltné</a:t>
                      </a:r>
                      <a:endParaRPr lang="hu-HU" sz="120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0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Garamond"/>
                          <a:ea typeface="Times New Roman"/>
                          <a:cs typeface="Arial"/>
                        </a:rPr>
                        <a:t>AMK Általános </a:t>
                      </a:r>
                      <a:r>
                        <a:rPr lang="hu-H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Garamond"/>
                          <a:ea typeface="Times New Roman"/>
                          <a:cs typeface="Arial"/>
                        </a:rPr>
                        <a:t>Iskolája, Szomód</a:t>
                      </a:r>
                      <a:endParaRPr lang="hu-HU" sz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0D6"/>
                    </a:solidFill>
                  </a:tcPr>
                </a:tc>
              </a:tr>
              <a:tr h="42249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Rockwell" pitchFamily="18" charset="0"/>
                          <a:cs typeface="Arial" charset="0"/>
                        </a:rPr>
                        <a:t>6.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200" b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Garamond"/>
                          <a:ea typeface="Times New Roman"/>
                          <a:cs typeface="Arial"/>
                        </a:rPr>
                        <a:t>Wilhelm Réka</a:t>
                      </a:r>
                      <a:endParaRPr lang="hu-HU" sz="120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20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Garamond"/>
                          <a:ea typeface="Times New Roman"/>
                          <a:cs typeface="Arial"/>
                        </a:rPr>
                        <a:t>Hartmann Zsuzsa</a:t>
                      </a:r>
                      <a:endParaRPr lang="hu-HU" sz="120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Garamond"/>
                          <a:ea typeface="Times New Roman"/>
                          <a:cs typeface="Arial"/>
                        </a:rPr>
                        <a:t>Megyervárosi</a:t>
                      </a:r>
                      <a:r>
                        <a:rPr lang="hu-HU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Garamond"/>
                          <a:ea typeface="Times New Roman"/>
                          <a:cs typeface="Arial"/>
                        </a:rPr>
                        <a:t> Iskola Testvérvárosok Terei Általános </a:t>
                      </a:r>
                      <a:r>
                        <a:rPr lang="hu-H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Garamond"/>
                          <a:ea typeface="Times New Roman"/>
                          <a:cs typeface="Arial"/>
                        </a:rPr>
                        <a:t>Iskola, Pécs</a:t>
                      </a:r>
                      <a:endParaRPr lang="hu-H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EC"/>
                    </a:solidFill>
                  </a:tcPr>
                </a:tc>
              </a:tr>
              <a:tr h="422493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Rockwell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200" b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Garamond"/>
                          <a:ea typeface="Times New Roman"/>
                          <a:cs typeface="Arial"/>
                        </a:rPr>
                        <a:t>Rádi Orsolya</a:t>
                      </a:r>
                      <a:endParaRPr lang="hu-HU" sz="120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20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Garamond"/>
                          <a:ea typeface="Times New Roman"/>
                          <a:cs typeface="Arial"/>
                        </a:rPr>
                        <a:t>Zajaczné Dóra Éva</a:t>
                      </a:r>
                      <a:endParaRPr lang="hu-HU" sz="120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0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Garamond"/>
                          <a:ea typeface="Times New Roman"/>
                          <a:cs typeface="Arial"/>
                        </a:rPr>
                        <a:t>Belvárosi Óvoda és Általános Iskola Zrínyi Ilona Általános </a:t>
                      </a:r>
                      <a:r>
                        <a:rPr lang="hu-H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Garamond"/>
                          <a:ea typeface="Times New Roman"/>
                          <a:cs typeface="Arial"/>
                        </a:rPr>
                        <a:t>Iskolája, Kecskemét</a:t>
                      </a:r>
                      <a:endParaRPr lang="hu-HU" sz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0D6"/>
                    </a:solidFill>
                  </a:tcPr>
                </a:tc>
              </a:tr>
              <a:tr h="42249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Rockwell" pitchFamily="18" charset="0"/>
                          <a:cs typeface="Arial" charset="0"/>
                        </a:rPr>
                        <a:t>8.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200" b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Garamond"/>
                          <a:ea typeface="Times New Roman"/>
                          <a:cs typeface="Arial"/>
                        </a:rPr>
                        <a:t>Simon Rebeka</a:t>
                      </a:r>
                      <a:endParaRPr lang="hu-HU" sz="120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20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Garamond"/>
                          <a:ea typeface="Times New Roman"/>
                          <a:cs typeface="Arial"/>
                        </a:rPr>
                        <a:t>Zajaczné Dóra Éva</a:t>
                      </a:r>
                      <a:endParaRPr lang="hu-HU" sz="120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Garamond"/>
                          <a:ea typeface="Times New Roman"/>
                          <a:cs typeface="Arial"/>
                        </a:rPr>
                        <a:t>Belvárosi Óvoda és Általános Iskola Zrínyi Ilona Általános </a:t>
                      </a:r>
                      <a:r>
                        <a:rPr lang="hu-H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Garamond"/>
                          <a:ea typeface="Times New Roman"/>
                          <a:cs typeface="Arial"/>
                        </a:rPr>
                        <a:t>Iskolája, Kecskemét</a:t>
                      </a:r>
                      <a:endParaRPr lang="hu-HU" sz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EC"/>
                    </a:solidFill>
                  </a:tcPr>
                </a:tc>
              </a:tr>
              <a:tr h="422493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Rockwell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200" b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Garamond"/>
                          <a:ea typeface="Times New Roman"/>
                          <a:cs typeface="Arial"/>
                        </a:rPr>
                        <a:t>Trócsányi Veronika</a:t>
                      </a:r>
                      <a:endParaRPr lang="hu-HU" sz="120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Garamond"/>
                          <a:ea typeface="Times New Roman"/>
                          <a:cs typeface="Arial"/>
                        </a:rPr>
                        <a:t>Pammerné</a:t>
                      </a:r>
                      <a:r>
                        <a:rPr lang="hu-HU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Garamond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hu-HU" sz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Garamond"/>
                          <a:ea typeface="Times New Roman"/>
                          <a:cs typeface="Arial"/>
                        </a:rPr>
                        <a:t>Fehérvizi</a:t>
                      </a:r>
                      <a:r>
                        <a:rPr lang="hu-HU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Garamond"/>
                          <a:ea typeface="Times New Roman"/>
                          <a:cs typeface="Arial"/>
                        </a:rPr>
                        <a:t> Márta</a:t>
                      </a:r>
                      <a:endParaRPr lang="hu-H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Garamond"/>
                          <a:ea typeface="Times New Roman"/>
                          <a:cs typeface="Arial"/>
                        </a:rPr>
                        <a:t>Pécsi Tudományegyetem 1. Sz. Gyakorló Általános </a:t>
                      </a:r>
                      <a:r>
                        <a:rPr lang="hu-H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Garamond"/>
                          <a:ea typeface="Times New Roman"/>
                          <a:cs typeface="Arial"/>
                        </a:rPr>
                        <a:t>Iskolája, Pécs</a:t>
                      </a:r>
                      <a:endParaRPr lang="hu-HU" sz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EC"/>
                    </a:solidFill>
                  </a:tcPr>
                </a:tc>
              </a:tr>
            </a:tbl>
          </a:graphicData>
        </a:graphic>
      </p:graphicFrame>
      <p:sp>
        <p:nvSpPr>
          <p:cNvPr id="31799" name="TextBox 6"/>
          <p:cNvSpPr txBox="1">
            <a:spLocks noChangeArrowheads="1"/>
          </p:cNvSpPr>
          <p:nvPr/>
        </p:nvSpPr>
        <p:spPr bwMode="auto">
          <a:xfrm>
            <a:off x="928662" y="1571612"/>
            <a:ext cx="70008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dirty="0" smtClean="0"/>
              <a:t>Belépő kategória, 5-6. </a:t>
            </a:r>
            <a:r>
              <a:rPr lang="hu-HU" dirty="0"/>
              <a:t>évfolyam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21DCA4-8477-4BBE-81C7-3E96BB3002FD}" type="slidenum">
              <a:rPr lang="hu-HU" smtClean="0"/>
              <a:pPr>
                <a:defRPr/>
              </a:pPr>
              <a:t>49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indent="0" eaLnBrk="1" fontAlgn="auto" hangingPunct="1">
              <a:spcAft>
                <a:spcPts val="0"/>
              </a:spcAft>
              <a:defRPr/>
            </a:pPr>
            <a:r>
              <a:rPr lang="hu-HU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Iskolai forduló</a:t>
            </a:r>
            <a:endParaRPr lang="hu-HU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16387" name="Subtitle 2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59550" cy="175260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hu-HU" dirty="0" smtClean="0"/>
              <a:t>2009.  XII. 12-ig</a:t>
            </a:r>
          </a:p>
        </p:txBody>
      </p:sp>
      <p:pic>
        <p:nvPicPr>
          <p:cNvPr id="4" name="Picture 4" descr="M:\D\ISKK\bod\bodp.jpg"/>
          <p:cNvPicPr>
            <a:picLocks noChangeAspect="1" noChangeArrowheads="1"/>
          </p:cNvPicPr>
          <p:nvPr/>
        </p:nvPicPr>
        <p:blipFill>
          <a:blip r:embed="rId2" cstate="email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28596" y="445207"/>
            <a:ext cx="1857388" cy="19837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/>
              <a:t>A legeredményesebbek</a:t>
            </a:r>
            <a:endParaRPr lang="hu-HU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28625" y="2214563"/>
          <a:ext cx="8229600" cy="4183380"/>
        </p:xfrm>
        <a:graphic>
          <a:graphicData uri="http://schemas.openxmlformats.org/drawingml/2006/table">
            <a:tbl>
              <a:tblPr/>
              <a:tblGrid>
                <a:gridCol w="428625"/>
                <a:gridCol w="1900238"/>
                <a:gridCol w="1957387"/>
                <a:gridCol w="3943350"/>
              </a:tblGrid>
              <a:tr h="444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Rockwell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Rockwell" pitchFamily="18" charset="0"/>
                          <a:cs typeface="Arial" charset="0"/>
                        </a:rPr>
                        <a:t>Versenyző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Rockwell" pitchFamily="18" charset="0"/>
                          <a:cs typeface="Arial" charset="0"/>
                        </a:rPr>
                        <a:t>Felkészítő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Rockwell" pitchFamily="18" charset="0"/>
                          <a:cs typeface="Arial" charset="0"/>
                        </a:rPr>
                        <a:t>Iskola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84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Rockwell" pitchFamily="18" charset="0"/>
                          <a:cs typeface="Arial" charset="0"/>
                        </a:rPr>
                        <a:t>1.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6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Garamond"/>
                          <a:ea typeface="Times New Roman"/>
                          <a:cs typeface="Times New Roman"/>
                        </a:rPr>
                        <a:t>Göttli</a:t>
                      </a:r>
                      <a:r>
                        <a:rPr lang="hu-HU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Garamond"/>
                          <a:ea typeface="Times New Roman"/>
                          <a:cs typeface="Times New Roman"/>
                        </a:rPr>
                        <a:t> Nóra</a:t>
                      </a:r>
                      <a:endParaRPr lang="hu-HU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6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Garamond"/>
                          <a:ea typeface="Times New Roman"/>
                          <a:cs typeface="Times New Roman"/>
                        </a:rPr>
                        <a:t>Mericsné</a:t>
                      </a:r>
                      <a:r>
                        <a:rPr lang="hu-HU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Garamond"/>
                          <a:ea typeface="Times New Roman"/>
                          <a:cs typeface="Times New Roman"/>
                        </a:rPr>
                        <a:t> Várhelyi Éva</a:t>
                      </a:r>
                      <a:endParaRPr lang="hu-HU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Garamond"/>
                          <a:ea typeface="Times New Roman"/>
                          <a:cs typeface="Times New Roman"/>
                        </a:rPr>
                        <a:t>Bálint Márton Általános </a:t>
                      </a:r>
                      <a:r>
                        <a:rPr lang="hu-H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Garamond"/>
                          <a:ea typeface="Times New Roman"/>
                          <a:cs typeface="Times New Roman"/>
                        </a:rPr>
                        <a:t>Iskola, Törökbálint</a:t>
                      </a:r>
                      <a:endParaRPr lang="hu-H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0D6"/>
                    </a:solidFill>
                  </a:tcPr>
                </a:tc>
              </a:tr>
              <a:tr h="444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Rockwell" pitchFamily="18" charset="0"/>
                          <a:cs typeface="Arial" charset="0"/>
                        </a:rPr>
                        <a:t>2.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600" b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Garamond"/>
                          <a:ea typeface="Times New Roman"/>
                          <a:cs typeface="Times New Roman"/>
                        </a:rPr>
                        <a:t>Lakosa Alina</a:t>
                      </a:r>
                      <a:endParaRPr lang="hu-HU" sz="160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Garamond"/>
                          <a:ea typeface="Times New Roman"/>
                          <a:cs typeface="Times New Roman"/>
                        </a:rPr>
                        <a:t>Szakály Erzsébet</a:t>
                      </a:r>
                      <a:endParaRPr lang="hu-HU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Garamond"/>
                          <a:ea typeface="Times New Roman"/>
                          <a:cs typeface="Times New Roman"/>
                        </a:rPr>
                        <a:t>Apáczai Csere János </a:t>
                      </a:r>
                      <a:r>
                        <a:rPr lang="hu-H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Garamond"/>
                          <a:ea typeface="Times New Roman"/>
                          <a:cs typeface="Times New Roman"/>
                        </a:rPr>
                        <a:t>Gimnázium, Budapest</a:t>
                      </a:r>
                      <a:endParaRPr lang="hu-H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EC"/>
                    </a:solidFill>
                  </a:tcPr>
                </a:tc>
              </a:tr>
              <a:tr h="444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Rockwell" pitchFamily="18" charset="0"/>
                          <a:cs typeface="Arial" charset="0"/>
                        </a:rPr>
                        <a:t>3.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600" b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Garamond"/>
                          <a:ea typeface="Times New Roman"/>
                          <a:cs typeface="Times New Roman"/>
                        </a:rPr>
                        <a:t>Szalatnai Balázs</a:t>
                      </a:r>
                      <a:endParaRPr lang="hu-HU" sz="160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6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Garamond"/>
                          <a:ea typeface="Times New Roman"/>
                          <a:cs typeface="Times New Roman"/>
                        </a:rPr>
                        <a:t>Melykóné</a:t>
                      </a:r>
                      <a:r>
                        <a:rPr lang="hu-HU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Garamond"/>
                          <a:ea typeface="Times New Roman"/>
                          <a:cs typeface="Times New Roman"/>
                        </a:rPr>
                        <a:t> Tőzsér Judit</a:t>
                      </a:r>
                      <a:endParaRPr lang="hu-HU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4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Garamond"/>
                          <a:ea typeface="Times New Roman"/>
                          <a:cs typeface="Times New Roman"/>
                        </a:rPr>
                        <a:t>Óhatvani</a:t>
                      </a:r>
                      <a:r>
                        <a:rPr lang="hu-H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Garamond"/>
                          <a:ea typeface="Times New Roman"/>
                          <a:cs typeface="Times New Roman"/>
                        </a:rPr>
                        <a:t> Óvoda és Általános Iskola Kodály Zoltán </a:t>
                      </a:r>
                      <a:r>
                        <a:rPr lang="hu-H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Garamond"/>
                          <a:ea typeface="Times New Roman"/>
                          <a:cs typeface="Times New Roman"/>
                        </a:rPr>
                        <a:t>Tagiskolája, Hatvan</a:t>
                      </a:r>
                      <a:endParaRPr lang="hu-H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0D6"/>
                    </a:solidFill>
                  </a:tcPr>
                </a:tc>
              </a:tr>
              <a:tr h="444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Rockwell" pitchFamily="18" charset="0"/>
                          <a:cs typeface="Arial" charset="0"/>
                        </a:rPr>
                        <a:t>4.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200" b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Garamond"/>
                          <a:ea typeface="Times New Roman"/>
                          <a:cs typeface="Times New Roman"/>
                        </a:rPr>
                        <a:t>Pap Viktória</a:t>
                      </a:r>
                      <a:endParaRPr lang="hu-HU" sz="120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200" b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Garamond"/>
                          <a:ea typeface="Times New Roman"/>
                          <a:cs typeface="Times New Roman"/>
                        </a:rPr>
                        <a:t>Zseli Klára</a:t>
                      </a:r>
                      <a:endParaRPr lang="hu-HU" sz="120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Garamond"/>
                          <a:ea typeface="Times New Roman"/>
                          <a:cs typeface="Times New Roman"/>
                        </a:rPr>
                        <a:t>Teleki Blanka Gimnázium és Általános </a:t>
                      </a:r>
                      <a:r>
                        <a:rPr lang="hu-H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Garamond"/>
                          <a:ea typeface="Times New Roman"/>
                          <a:cs typeface="Times New Roman"/>
                        </a:rPr>
                        <a:t>Iskola, Székesfehérvár</a:t>
                      </a:r>
                      <a:endParaRPr lang="hu-H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EC"/>
                    </a:solidFill>
                  </a:tcPr>
                </a:tc>
              </a:tr>
              <a:tr h="444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Rockwell" pitchFamily="18" charset="0"/>
                          <a:cs typeface="Arial" charset="0"/>
                        </a:rPr>
                        <a:t>5.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200" b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Garamond"/>
                          <a:ea typeface="Times New Roman"/>
                          <a:cs typeface="Times New Roman"/>
                        </a:rPr>
                        <a:t>Kalapos Nikolett</a:t>
                      </a:r>
                      <a:endParaRPr lang="hu-HU" sz="120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200" b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Garamond"/>
                          <a:ea typeface="Times New Roman"/>
                          <a:cs typeface="Times New Roman"/>
                        </a:rPr>
                        <a:t>Kovács Anikó</a:t>
                      </a:r>
                      <a:endParaRPr lang="hu-HU" sz="120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Garamond"/>
                          <a:ea typeface="Times New Roman"/>
                          <a:cs typeface="Times New Roman"/>
                        </a:rPr>
                        <a:t>Bethlen Gábor Általános </a:t>
                      </a:r>
                      <a:r>
                        <a:rPr lang="hu-H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Garamond"/>
                          <a:ea typeface="Times New Roman"/>
                          <a:cs typeface="Times New Roman"/>
                        </a:rPr>
                        <a:t>iskola, Hajdúböszörmény</a:t>
                      </a:r>
                      <a:endParaRPr lang="hu-H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0D6"/>
                    </a:solidFill>
                  </a:tcPr>
                </a:tc>
              </a:tr>
              <a:tr h="444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Rockwell" pitchFamily="18" charset="0"/>
                          <a:cs typeface="Arial" charset="0"/>
                        </a:rPr>
                        <a:t>6.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200" b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Garamond"/>
                          <a:ea typeface="Times New Roman"/>
                          <a:cs typeface="Times New Roman"/>
                        </a:rPr>
                        <a:t>Stamler Lili</a:t>
                      </a:r>
                      <a:endParaRPr lang="hu-HU" sz="120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200" b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Garamond"/>
                          <a:ea typeface="Times New Roman"/>
                          <a:cs typeface="Times New Roman"/>
                        </a:rPr>
                        <a:t>Horváth Éva</a:t>
                      </a:r>
                      <a:endParaRPr lang="hu-HU" sz="120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Garamond"/>
                          <a:ea typeface="Times New Roman"/>
                          <a:cs typeface="Times New Roman"/>
                        </a:rPr>
                        <a:t>Batthyány Lajos Gimnázium és Egészségügyi </a:t>
                      </a:r>
                      <a:r>
                        <a:rPr lang="hu-H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Garamond"/>
                          <a:ea typeface="Times New Roman"/>
                          <a:cs typeface="Times New Roman"/>
                        </a:rPr>
                        <a:t>Szakközépiskola, Nagykanizsa</a:t>
                      </a:r>
                      <a:endParaRPr lang="hu-H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EC"/>
                    </a:solidFill>
                  </a:tcPr>
                </a:tc>
              </a:tr>
              <a:tr h="444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Rockwell" pitchFamily="18" charset="0"/>
                          <a:cs typeface="Arial" charset="0"/>
                        </a:rPr>
                        <a:t>7.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200" b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Garamond"/>
                          <a:ea typeface="Times New Roman"/>
                          <a:cs typeface="Times New Roman"/>
                        </a:rPr>
                        <a:t>Fehér Titanilla</a:t>
                      </a:r>
                      <a:endParaRPr lang="hu-HU" sz="120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200" b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Garamond"/>
                          <a:ea typeface="Times New Roman"/>
                          <a:cs typeface="Times New Roman"/>
                        </a:rPr>
                        <a:t>Bedics Anita</a:t>
                      </a:r>
                      <a:endParaRPr lang="hu-HU" sz="120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Garamond"/>
                          <a:ea typeface="Times New Roman"/>
                          <a:cs typeface="Times New Roman"/>
                        </a:rPr>
                        <a:t>Szilágyi Erzsébet Keresztény Általános Iskola és </a:t>
                      </a:r>
                      <a:r>
                        <a:rPr lang="hu-H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Garamond"/>
                          <a:ea typeface="Times New Roman"/>
                          <a:cs typeface="Times New Roman"/>
                        </a:rPr>
                        <a:t>AMI, Veszprém</a:t>
                      </a:r>
                      <a:endParaRPr lang="hu-H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0D6"/>
                    </a:solidFill>
                  </a:tcPr>
                </a:tc>
              </a:tr>
              <a:tr h="444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Rockwell" pitchFamily="18" charset="0"/>
                          <a:cs typeface="Arial" charset="0"/>
                        </a:rPr>
                        <a:t>8.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200" b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Garamond"/>
                          <a:ea typeface="Times New Roman"/>
                          <a:cs typeface="Times New Roman"/>
                        </a:rPr>
                        <a:t>Ördög Kata</a:t>
                      </a:r>
                      <a:endParaRPr lang="hu-HU" sz="120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Garamond"/>
                          <a:ea typeface="Times New Roman"/>
                          <a:cs typeface="Times New Roman"/>
                        </a:rPr>
                        <a:t>Szalay Izabella</a:t>
                      </a:r>
                      <a:endParaRPr lang="hu-H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Garamond"/>
                          <a:ea typeface="Times New Roman"/>
                          <a:cs typeface="Times New Roman"/>
                        </a:rPr>
                        <a:t>Árpád </a:t>
                      </a:r>
                      <a:r>
                        <a:rPr lang="hu-H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Garamond"/>
                          <a:ea typeface="Times New Roman"/>
                          <a:cs typeface="Times New Roman"/>
                        </a:rPr>
                        <a:t>Gimnázium, Tatabánya</a:t>
                      </a:r>
                      <a:endParaRPr lang="hu-H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EC"/>
                    </a:solidFill>
                  </a:tcPr>
                </a:tc>
              </a:tr>
            </a:tbl>
          </a:graphicData>
        </a:graphic>
      </p:graphicFrame>
      <p:sp>
        <p:nvSpPr>
          <p:cNvPr id="31799" name="TextBox 6"/>
          <p:cNvSpPr txBox="1">
            <a:spLocks noChangeArrowheads="1"/>
          </p:cNvSpPr>
          <p:nvPr/>
        </p:nvSpPr>
        <p:spPr bwMode="auto">
          <a:xfrm>
            <a:off x="928662" y="1571612"/>
            <a:ext cx="70008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dirty="0"/>
              <a:t>I. </a:t>
            </a:r>
            <a:r>
              <a:rPr lang="hu-HU" dirty="0" smtClean="0"/>
              <a:t>korcsoport, </a:t>
            </a:r>
            <a:r>
              <a:rPr lang="hu-HU" dirty="0"/>
              <a:t>7-8. évfolyam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21DCA4-8477-4BBE-81C7-3E96BB3002FD}" type="slidenum">
              <a:rPr lang="hu-HU" smtClean="0"/>
              <a:pPr>
                <a:defRPr/>
              </a:pPr>
              <a:t>50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/>
              <a:t>A legeredményesebbek</a:t>
            </a:r>
            <a:endParaRPr lang="hu-HU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28625" y="2214563"/>
          <a:ext cx="8229600" cy="4183380"/>
        </p:xfrm>
        <a:graphic>
          <a:graphicData uri="http://schemas.openxmlformats.org/drawingml/2006/table">
            <a:tbl>
              <a:tblPr/>
              <a:tblGrid>
                <a:gridCol w="428625"/>
                <a:gridCol w="1571625"/>
                <a:gridCol w="2286000"/>
                <a:gridCol w="3943350"/>
              </a:tblGrid>
              <a:tr h="444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Rockwell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Rockwell" pitchFamily="18" charset="0"/>
                          <a:cs typeface="Arial" charset="0"/>
                        </a:rPr>
                        <a:t>Versenyző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Rockwell" pitchFamily="18" charset="0"/>
                          <a:cs typeface="Arial" charset="0"/>
                        </a:rPr>
                        <a:t>Felkészítő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Rockwell" pitchFamily="18" charset="0"/>
                          <a:cs typeface="Arial" charset="0"/>
                        </a:rPr>
                        <a:t>Iskola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84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Rockwell" pitchFamily="18" charset="0"/>
                          <a:cs typeface="Arial" charset="0"/>
                        </a:rPr>
                        <a:t>1.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Garamond"/>
                          <a:ea typeface="Times New Roman"/>
                          <a:cs typeface="Times New Roman"/>
                        </a:rPr>
                        <a:t>Nagy Katalin</a:t>
                      </a:r>
                      <a:endParaRPr lang="hu-HU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Garamond"/>
                          <a:ea typeface="Times New Roman"/>
                          <a:cs typeface="Times New Roman"/>
                        </a:rPr>
                        <a:t>Gálné Angyal Krisztina</a:t>
                      </a:r>
                      <a:endParaRPr lang="hu-HU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4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Garamond"/>
                          <a:ea typeface="Times New Roman"/>
                          <a:cs typeface="Times New Roman"/>
                        </a:rPr>
                        <a:t>Lóczy</a:t>
                      </a:r>
                      <a:r>
                        <a:rPr lang="hu-H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Garamond"/>
                          <a:ea typeface="Times New Roman"/>
                          <a:cs typeface="Times New Roman"/>
                        </a:rPr>
                        <a:t> Lajos Gimnázium, Két Tanítási Nyelvű Idegenforgalmi </a:t>
                      </a:r>
                      <a:r>
                        <a:rPr lang="hu-HU" sz="14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Garamond"/>
                          <a:ea typeface="Times New Roman"/>
                          <a:cs typeface="Times New Roman"/>
                        </a:rPr>
                        <a:t>Szki</a:t>
                      </a:r>
                      <a:r>
                        <a:rPr lang="hu-H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Garamond"/>
                          <a:ea typeface="Times New Roman"/>
                          <a:cs typeface="Times New Roman"/>
                        </a:rPr>
                        <a:t>. </a:t>
                      </a:r>
                      <a:r>
                        <a:rPr lang="hu-H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Garamond"/>
                          <a:ea typeface="Times New Roman"/>
                          <a:cs typeface="Times New Roman"/>
                        </a:rPr>
                        <a:t>és </a:t>
                      </a:r>
                      <a:r>
                        <a:rPr lang="hu-H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Garamond"/>
                          <a:ea typeface="Times New Roman"/>
                          <a:cs typeface="Times New Roman"/>
                        </a:rPr>
                        <a:t>Kollégium, Balatonfüred</a:t>
                      </a:r>
                      <a:endParaRPr lang="hu-H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0D6"/>
                    </a:solidFill>
                  </a:tcPr>
                </a:tc>
              </a:tr>
              <a:tr h="444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Rockwell" pitchFamily="18" charset="0"/>
                          <a:cs typeface="Arial" charset="0"/>
                        </a:rPr>
                        <a:t>2.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Garamond"/>
                          <a:ea typeface="Times New Roman"/>
                          <a:cs typeface="Times New Roman"/>
                        </a:rPr>
                        <a:t>Balogh Géza</a:t>
                      </a:r>
                      <a:endParaRPr lang="hu-HU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6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Garamond"/>
                          <a:ea typeface="Times New Roman"/>
                          <a:cs typeface="Times New Roman"/>
                        </a:rPr>
                        <a:t>Valakovicsné</a:t>
                      </a:r>
                      <a:r>
                        <a:rPr lang="hu-HU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Garamond"/>
                          <a:ea typeface="Times New Roman"/>
                          <a:cs typeface="Times New Roman"/>
                        </a:rPr>
                        <a:t> Lakatos Marianna</a:t>
                      </a:r>
                      <a:endParaRPr lang="hu-HU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Garamond"/>
                          <a:ea typeface="Times New Roman"/>
                          <a:cs typeface="Times New Roman"/>
                        </a:rPr>
                        <a:t>Hatvani Középiskola Széchenyi István Közgazdasági és Informatikai </a:t>
                      </a:r>
                      <a:r>
                        <a:rPr lang="hu-HU" sz="14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Garamond"/>
                          <a:ea typeface="Times New Roman"/>
                          <a:cs typeface="Times New Roman"/>
                        </a:rPr>
                        <a:t>Szki</a:t>
                      </a:r>
                      <a:r>
                        <a:rPr lang="hu-H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Garamond"/>
                          <a:ea typeface="Times New Roman"/>
                          <a:cs typeface="Times New Roman"/>
                        </a:rPr>
                        <a:t>., Hatvan</a:t>
                      </a:r>
                      <a:endParaRPr lang="hu-H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EC"/>
                    </a:solidFill>
                  </a:tcPr>
                </a:tc>
              </a:tr>
              <a:tr h="444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Rockwell" pitchFamily="18" charset="0"/>
                          <a:cs typeface="Arial" charset="0"/>
                        </a:rPr>
                        <a:t>3.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600" b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Garamond"/>
                          <a:ea typeface="Times New Roman"/>
                          <a:cs typeface="Times New Roman"/>
                        </a:rPr>
                        <a:t>Szentes Ádám</a:t>
                      </a:r>
                      <a:endParaRPr lang="hu-HU" sz="160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Garamond"/>
                          <a:ea typeface="Times New Roman"/>
                          <a:cs typeface="Times New Roman"/>
                        </a:rPr>
                        <a:t>Borók Sándorné</a:t>
                      </a:r>
                      <a:endParaRPr lang="hu-HU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Garamond"/>
                          <a:ea typeface="Times New Roman"/>
                          <a:cs typeface="Times New Roman"/>
                        </a:rPr>
                        <a:t>Bolyai János Gimnázium és </a:t>
                      </a:r>
                      <a:r>
                        <a:rPr lang="hu-H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Garamond"/>
                          <a:ea typeface="Times New Roman"/>
                          <a:cs typeface="Times New Roman"/>
                        </a:rPr>
                        <a:t>Szakközépiskola, Salgótarján</a:t>
                      </a:r>
                      <a:endParaRPr lang="hu-H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0D6"/>
                    </a:solidFill>
                  </a:tcPr>
                </a:tc>
              </a:tr>
              <a:tr h="444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Rockwell" pitchFamily="18" charset="0"/>
                          <a:cs typeface="Arial" charset="0"/>
                        </a:rPr>
                        <a:t>4.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200" b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Garamond"/>
                          <a:ea typeface="Times New Roman"/>
                          <a:cs typeface="Times New Roman"/>
                        </a:rPr>
                        <a:t>Geszler Attila</a:t>
                      </a:r>
                      <a:endParaRPr lang="hu-HU" sz="120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Garamond"/>
                          <a:ea typeface="Times New Roman"/>
                          <a:cs typeface="Times New Roman"/>
                        </a:rPr>
                        <a:t>Szalay Izabella</a:t>
                      </a:r>
                      <a:endParaRPr lang="hu-H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Garamond"/>
                          <a:ea typeface="Times New Roman"/>
                          <a:cs typeface="Times New Roman"/>
                        </a:rPr>
                        <a:t>Árpád </a:t>
                      </a:r>
                      <a:r>
                        <a:rPr lang="hu-H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Garamond"/>
                          <a:ea typeface="Times New Roman"/>
                          <a:cs typeface="Times New Roman"/>
                        </a:rPr>
                        <a:t>Gimnázium, Tatabánya</a:t>
                      </a:r>
                      <a:endParaRPr lang="hu-H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EC"/>
                    </a:solidFill>
                  </a:tcPr>
                </a:tc>
              </a:tr>
              <a:tr h="444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Rockwell" pitchFamily="18" charset="0"/>
                          <a:cs typeface="Arial" charset="0"/>
                        </a:rPr>
                        <a:t>5.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200" b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Garamond"/>
                          <a:ea typeface="Times New Roman"/>
                          <a:cs typeface="Times New Roman"/>
                        </a:rPr>
                        <a:t>Kanál Viktória</a:t>
                      </a:r>
                      <a:endParaRPr lang="hu-HU" sz="120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200" b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Garamond"/>
                          <a:ea typeface="Times New Roman"/>
                          <a:cs typeface="Times New Roman"/>
                        </a:rPr>
                        <a:t>Jákliné Tilhof Ágnes</a:t>
                      </a:r>
                      <a:endParaRPr lang="hu-HU" sz="120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Garamond"/>
                          <a:ea typeface="Times New Roman"/>
                          <a:cs typeface="Times New Roman"/>
                        </a:rPr>
                        <a:t>Bródy Imre Gimnázium, Szakközépiskola és </a:t>
                      </a:r>
                      <a:r>
                        <a:rPr lang="hu-H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Garamond"/>
                          <a:ea typeface="Times New Roman"/>
                          <a:cs typeface="Times New Roman"/>
                        </a:rPr>
                        <a:t>AMI, Ajka</a:t>
                      </a:r>
                      <a:endParaRPr lang="hu-H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0D6"/>
                    </a:solidFill>
                  </a:tcPr>
                </a:tc>
              </a:tr>
              <a:tr h="444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Rockwell" pitchFamily="18" charset="0"/>
                          <a:cs typeface="Arial" charset="0"/>
                        </a:rPr>
                        <a:t>6.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200" b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Garamond"/>
                          <a:ea typeface="Times New Roman"/>
                          <a:cs typeface="Times New Roman"/>
                        </a:rPr>
                        <a:t>Kovács Boglárka</a:t>
                      </a:r>
                      <a:endParaRPr lang="hu-HU" sz="120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200" b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Garamond"/>
                          <a:ea typeface="Times New Roman"/>
                          <a:cs typeface="Times New Roman"/>
                        </a:rPr>
                        <a:t>Bereczki Anna</a:t>
                      </a:r>
                      <a:endParaRPr lang="hu-HU" sz="120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Garamond"/>
                          <a:ea typeface="Times New Roman"/>
                          <a:cs typeface="Times New Roman"/>
                        </a:rPr>
                        <a:t>Széchenyi István Két Tanítási Nyelvű Közgazdasági </a:t>
                      </a:r>
                      <a:r>
                        <a:rPr lang="hu-H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Garamond"/>
                          <a:ea typeface="Times New Roman"/>
                          <a:cs typeface="Times New Roman"/>
                        </a:rPr>
                        <a:t>Szakközépiskola, Békéscsaba</a:t>
                      </a:r>
                      <a:endParaRPr lang="hu-H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EC"/>
                    </a:solidFill>
                  </a:tcPr>
                </a:tc>
              </a:tr>
              <a:tr h="444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Rockwell" pitchFamily="18" charset="0"/>
                          <a:cs typeface="Arial" charset="0"/>
                        </a:rPr>
                        <a:t>7.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200" b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Garamond"/>
                          <a:ea typeface="Times New Roman"/>
                          <a:cs typeface="Times New Roman"/>
                        </a:rPr>
                        <a:t>Ludas Krisztina</a:t>
                      </a:r>
                      <a:endParaRPr lang="hu-HU" sz="120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200" b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Garamond"/>
                          <a:ea typeface="Times New Roman"/>
                          <a:cs typeface="Times New Roman"/>
                        </a:rPr>
                        <a:t>Dankóné Mészáros Katalin</a:t>
                      </a:r>
                      <a:endParaRPr lang="hu-HU" sz="120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Garamond"/>
                          <a:ea typeface="Times New Roman"/>
                          <a:cs typeface="Times New Roman"/>
                        </a:rPr>
                        <a:t>Balassi Bálint </a:t>
                      </a:r>
                      <a:r>
                        <a:rPr lang="hu-H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Garamond"/>
                          <a:ea typeface="Times New Roman"/>
                          <a:cs typeface="Times New Roman"/>
                        </a:rPr>
                        <a:t>Gimnázium, Balassagyarmat</a:t>
                      </a:r>
                      <a:endParaRPr lang="hu-H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0D6"/>
                    </a:solidFill>
                  </a:tcPr>
                </a:tc>
              </a:tr>
              <a:tr h="444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Rockwell" pitchFamily="18" charset="0"/>
                          <a:cs typeface="Arial" charset="0"/>
                        </a:rPr>
                        <a:t>8.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200" b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Garamond"/>
                          <a:ea typeface="Times New Roman"/>
                          <a:cs typeface="Times New Roman"/>
                        </a:rPr>
                        <a:t>Hornyák Judit</a:t>
                      </a:r>
                      <a:endParaRPr lang="hu-HU" sz="120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Garamond"/>
                          <a:ea typeface="Times New Roman"/>
                          <a:cs typeface="Times New Roman"/>
                        </a:rPr>
                        <a:t>Kovácsné Bálint Mária</a:t>
                      </a:r>
                      <a:endParaRPr lang="hu-H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Garamond"/>
                          <a:ea typeface="Times New Roman"/>
                          <a:cs typeface="Times New Roman"/>
                        </a:rPr>
                        <a:t>Esze Tamás </a:t>
                      </a:r>
                      <a:r>
                        <a:rPr lang="hu-H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Garamond"/>
                          <a:ea typeface="Times New Roman"/>
                          <a:cs typeface="Times New Roman"/>
                        </a:rPr>
                        <a:t>Gimnázium, Mátészalka</a:t>
                      </a:r>
                      <a:endParaRPr lang="hu-H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EC"/>
                    </a:solidFill>
                  </a:tcPr>
                </a:tc>
              </a:tr>
            </a:tbl>
          </a:graphicData>
        </a:graphic>
      </p:graphicFrame>
      <p:sp>
        <p:nvSpPr>
          <p:cNvPr id="32823" name="TextBox 6"/>
          <p:cNvSpPr txBox="1">
            <a:spLocks noChangeArrowheads="1"/>
          </p:cNvSpPr>
          <p:nvPr/>
        </p:nvSpPr>
        <p:spPr bwMode="auto">
          <a:xfrm>
            <a:off x="928688" y="1571612"/>
            <a:ext cx="70008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dirty="0"/>
              <a:t>II. </a:t>
            </a:r>
            <a:r>
              <a:rPr lang="hu-HU" dirty="0" smtClean="0"/>
              <a:t>korcsoport, </a:t>
            </a:r>
            <a:r>
              <a:rPr lang="hu-HU" dirty="0"/>
              <a:t>9-10. évfolyam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AE15D7-CD6B-4898-A153-08A77379E890}" type="slidenum">
              <a:rPr lang="hu-HU" smtClean="0"/>
              <a:pPr>
                <a:defRPr/>
              </a:pPr>
              <a:t>51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Megyei rangsor*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514350" indent="-514350">
              <a:buNone/>
            </a:pPr>
            <a:r>
              <a:rPr lang="hu-HU" sz="2400" dirty="0" smtClean="0"/>
              <a:t>1. Veszprém</a:t>
            </a:r>
          </a:p>
          <a:p>
            <a:pPr marL="514350" indent="-514350">
              <a:buNone/>
            </a:pPr>
            <a:r>
              <a:rPr lang="hu-HU" sz="2400" dirty="0" smtClean="0"/>
              <a:t>2. Heves</a:t>
            </a:r>
          </a:p>
          <a:p>
            <a:pPr marL="514350" indent="-514350">
              <a:buNone/>
            </a:pPr>
            <a:r>
              <a:rPr lang="hu-HU" sz="2400" dirty="0" smtClean="0"/>
              <a:t>3. Komárom-Esztergom</a:t>
            </a:r>
          </a:p>
          <a:p>
            <a:pPr marL="514350" indent="-514350">
              <a:buNone/>
            </a:pPr>
            <a:r>
              <a:rPr lang="hu-HU" sz="2400" dirty="0" smtClean="0"/>
              <a:t>4. Szabolcs-Szatmár-Bereg</a:t>
            </a:r>
          </a:p>
          <a:p>
            <a:pPr marL="514350" indent="-514350">
              <a:buNone/>
            </a:pPr>
            <a:r>
              <a:rPr lang="hu-HU" sz="2400" dirty="0" smtClean="0"/>
              <a:t>5. Nógrád</a:t>
            </a:r>
          </a:p>
          <a:p>
            <a:pPr marL="514350" indent="-514350">
              <a:buNone/>
            </a:pPr>
            <a:r>
              <a:rPr lang="hu-HU" sz="2400" dirty="0" smtClean="0"/>
              <a:t>6. Budapest</a:t>
            </a:r>
          </a:p>
          <a:p>
            <a:pPr marL="514350" indent="-514350">
              <a:buNone/>
            </a:pPr>
            <a:r>
              <a:rPr lang="hu-HU" sz="2400" dirty="0" smtClean="0"/>
              <a:t>7. Fejér</a:t>
            </a:r>
          </a:p>
          <a:p>
            <a:pPr marL="514350" indent="-514350">
              <a:buNone/>
            </a:pPr>
            <a:r>
              <a:rPr lang="hu-HU" sz="2400" dirty="0" smtClean="0"/>
              <a:t>8. Vas</a:t>
            </a:r>
          </a:p>
          <a:p>
            <a:pPr marL="514350" indent="-514350">
              <a:buNone/>
            </a:pPr>
            <a:r>
              <a:rPr lang="hu-HU" sz="2400" dirty="0" smtClean="0"/>
              <a:t>9. Békés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hu-HU" sz="2400" dirty="0" smtClean="0"/>
              <a:t>10. Baranya</a:t>
            </a:r>
          </a:p>
          <a:p>
            <a:pPr>
              <a:buNone/>
            </a:pPr>
            <a:r>
              <a:rPr lang="hu-HU" sz="2400" dirty="0" smtClean="0"/>
              <a:t>11. Pest</a:t>
            </a:r>
          </a:p>
          <a:p>
            <a:pPr>
              <a:buNone/>
            </a:pPr>
            <a:r>
              <a:rPr lang="hu-HU" sz="2400" dirty="0" smtClean="0"/>
              <a:t>12. Hajdú-Bihar</a:t>
            </a:r>
          </a:p>
          <a:p>
            <a:pPr>
              <a:buNone/>
            </a:pPr>
            <a:r>
              <a:rPr lang="hu-HU" sz="2400" dirty="0" smtClean="0"/>
              <a:t>13. Bács-Kiskun</a:t>
            </a:r>
          </a:p>
          <a:p>
            <a:pPr>
              <a:buNone/>
            </a:pPr>
            <a:r>
              <a:rPr lang="hu-HU" sz="2400" dirty="0" smtClean="0"/>
              <a:t>14. Zala</a:t>
            </a:r>
          </a:p>
          <a:p>
            <a:pPr>
              <a:buNone/>
            </a:pPr>
            <a:r>
              <a:rPr lang="hu-HU" sz="2400" dirty="0" smtClean="0"/>
              <a:t>15. Győr-Moson-Sopron</a:t>
            </a:r>
          </a:p>
          <a:p>
            <a:pPr>
              <a:buNone/>
            </a:pPr>
            <a:r>
              <a:rPr lang="hu-HU" sz="2400" dirty="0" smtClean="0"/>
              <a:t>16. Csongrád</a:t>
            </a:r>
          </a:p>
          <a:p>
            <a:pPr>
              <a:buNone/>
            </a:pPr>
            <a:r>
              <a:rPr lang="hu-HU" sz="2400" dirty="0" smtClean="0"/>
              <a:t>17. Borsod-Abaúj-Zemplén</a:t>
            </a:r>
          </a:p>
          <a:p>
            <a:pPr>
              <a:buNone/>
            </a:pPr>
            <a:r>
              <a:rPr lang="hu-HU" sz="2400" dirty="0" smtClean="0"/>
              <a:t>18. Jász-Nagykun-Szolnok</a:t>
            </a:r>
          </a:p>
          <a:p>
            <a:pPr>
              <a:buNone/>
            </a:pPr>
            <a:r>
              <a:rPr lang="hu-HU" sz="2400" dirty="0" smtClean="0"/>
              <a:t>19. Somogy</a:t>
            </a:r>
            <a:endParaRPr lang="hu-HU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21AE77-466C-4396-B75E-AAD1AFFF3DFC}" type="slidenum">
              <a:rPr lang="hu-HU" smtClean="0"/>
              <a:pPr>
                <a:defRPr/>
              </a:pPr>
              <a:t>52</a:t>
            </a:fld>
            <a:endParaRPr lang="hu-HU"/>
          </a:p>
        </p:txBody>
      </p:sp>
      <p:sp>
        <p:nvSpPr>
          <p:cNvPr id="7" name="TextBox 6"/>
          <p:cNvSpPr txBox="1"/>
          <p:nvPr/>
        </p:nvSpPr>
        <p:spPr>
          <a:xfrm>
            <a:off x="240836" y="6215082"/>
            <a:ext cx="40316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dirty="0" smtClean="0"/>
              <a:t>*A fordulók mennyiségi és minőségi mutatói alapján.</a:t>
            </a:r>
            <a:endParaRPr lang="hu-H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/>
              <a:t>Támogatóink</a:t>
            </a:r>
            <a:endParaRPr lang="hu-HU" dirty="0"/>
          </a:p>
        </p:txBody>
      </p:sp>
      <p:pic>
        <p:nvPicPr>
          <p:cNvPr id="47113" name="Picture 9" descr="KTE%20molino326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500957" y="5429270"/>
            <a:ext cx="1062405" cy="10715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A9C379-30F8-4A44-B8A5-4C4088DB13C6}" type="slidenum">
              <a:rPr lang="hu-HU" smtClean="0"/>
              <a:pPr>
                <a:defRPr/>
              </a:pPr>
              <a:t>53</a:t>
            </a:fld>
            <a:endParaRPr lang="hu-HU"/>
          </a:p>
        </p:txBody>
      </p:sp>
      <p:pic>
        <p:nvPicPr>
          <p:cNvPr id="16" name="Picture 15" descr="ofi_logo_rgb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857250" y="285728"/>
            <a:ext cx="822031" cy="9890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 descr="OPKMlogo.gif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857374" y="285729"/>
            <a:ext cx="998577" cy="10096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715008" y="4714884"/>
            <a:ext cx="928694" cy="7496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 descr="voiter_logo2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357158" y="4643446"/>
            <a:ext cx="2071702" cy="18174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43" name="Picture 3" descr="sztaki_medium_logo_kicsi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072198" y="1643050"/>
            <a:ext cx="2571768" cy="10029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44" name="Picture 4" descr="monguz-logo_kicsi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7358082" y="2714619"/>
            <a:ext cx="1254129" cy="10762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45" name="Picture 5" descr="umft_logo_w_sz_c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357158" y="3429000"/>
            <a:ext cx="2535492" cy="10001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3000364" y="3429000"/>
            <a:ext cx="1626548" cy="6429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47" name="Picture 7" descr="mkk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4929190" y="4714884"/>
            <a:ext cx="644525" cy="7667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48" name="Picture 8" descr="bkv_logo"/>
          <p:cNvPicPr>
            <a:picLocks noChangeAspect="1" noChangeArrowheads="1"/>
          </p:cNvPicPr>
          <p:nvPr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4857752" y="3429000"/>
            <a:ext cx="1556709" cy="571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49" name="Picture 9" descr="tintalogo"/>
          <p:cNvPicPr>
            <a:picLocks noChangeAspect="1" noChangeArrowheads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4071934" y="4714884"/>
            <a:ext cx="642942" cy="6429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50" name="Picture 10"/>
          <p:cNvPicPr>
            <a:picLocks noChangeAspect="1" noChangeArrowheads="1"/>
          </p:cNvPicPr>
          <p:nvPr/>
        </p:nvPicPr>
        <p:blipFill>
          <a:blip r:embed="rId14" cstate="screen"/>
          <a:srcRect/>
          <a:stretch>
            <a:fillRect/>
          </a:stretch>
        </p:blipFill>
        <p:spPr bwMode="auto">
          <a:xfrm>
            <a:off x="2714612" y="5594367"/>
            <a:ext cx="1030288" cy="334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51" name="Picture 11"/>
          <p:cNvPicPr>
            <a:picLocks noChangeAspect="1" noChangeArrowheads="1"/>
          </p:cNvPicPr>
          <p:nvPr/>
        </p:nvPicPr>
        <p:blipFill>
          <a:blip r:embed="rId15" cstate="screen"/>
          <a:srcRect/>
          <a:stretch>
            <a:fillRect/>
          </a:stretch>
        </p:blipFill>
        <p:spPr bwMode="auto">
          <a:xfrm>
            <a:off x="2714611" y="4714883"/>
            <a:ext cx="1052521" cy="7143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19" descr="nka_logo_2009.jpg"/>
          <p:cNvPicPr>
            <a:picLocks noChangeAspect="1"/>
          </p:cNvPicPr>
          <p:nvPr/>
        </p:nvPicPr>
        <p:blipFill>
          <a:blip r:embed="rId16" cstate="screen"/>
          <a:stretch>
            <a:fillRect/>
          </a:stretch>
        </p:blipFill>
        <p:spPr>
          <a:xfrm>
            <a:off x="357158" y="1643050"/>
            <a:ext cx="3008763" cy="15716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20" descr="okm_logo_color_rgb_resize.jpg"/>
          <p:cNvPicPr>
            <a:picLocks noChangeAspect="1"/>
          </p:cNvPicPr>
          <p:nvPr/>
        </p:nvPicPr>
        <p:blipFill>
          <a:blip r:embed="rId17" cstate="screen"/>
          <a:srcRect/>
          <a:stretch>
            <a:fillRect/>
          </a:stretch>
        </p:blipFill>
        <p:spPr>
          <a:xfrm>
            <a:off x="3571868" y="1643050"/>
            <a:ext cx="2357454" cy="14734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" name="TextBox 21"/>
          <p:cNvSpPr txBox="1"/>
          <p:nvPr/>
        </p:nvSpPr>
        <p:spPr>
          <a:xfrm>
            <a:off x="3143240" y="4071942"/>
            <a:ext cx="14014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dirty="0" err="1" smtClean="0"/>
              <a:t>Waterfront</a:t>
            </a:r>
            <a:r>
              <a:rPr lang="hu-HU" sz="1400" dirty="0" smtClean="0"/>
              <a:t> Hotel</a:t>
            </a:r>
            <a:endParaRPr lang="hu-HU" sz="1400" dirty="0"/>
          </a:p>
        </p:txBody>
      </p:sp>
      <p:sp>
        <p:nvSpPr>
          <p:cNvPr id="23" name="TextBox 22"/>
          <p:cNvSpPr txBox="1"/>
          <p:nvPr/>
        </p:nvSpPr>
        <p:spPr>
          <a:xfrm>
            <a:off x="4000496" y="5357827"/>
            <a:ext cx="785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smtClean="0"/>
              <a:t>Tinta Kiadó</a:t>
            </a:r>
            <a:endParaRPr lang="hu-HU" sz="1200" dirty="0"/>
          </a:p>
        </p:txBody>
      </p:sp>
      <p:sp>
        <p:nvSpPr>
          <p:cNvPr id="24" name="TextBox 23"/>
          <p:cNvSpPr txBox="1"/>
          <p:nvPr/>
        </p:nvSpPr>
        <p:spPr>
          <a:xfrm>
            <a:off x="4786314" y="5429264"/>
            <a:ext cx="92869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dirty="0" smtClean="0"/>
              <a:t>Magyar Közlekedési Klub</a:t>
            </a:r>
            <a:endParaRPr lang="hu-HU" sz="1100" dirty="0"/>
          </a:p>
        </p:txBody>
      </p:sp>
      <p:sp>
        <p:nvSpPr>
          <p:cNvPr id="25" name="TextBox 24"/>
          <p:cNvSpPr txBox="1"/>
          <p:nvPr/>
        </p:nvSpPr>
        <p:spPr>
          <a:xfrm>
            <a:off x="2643174" y="6143644"/>
            <a:ext cx="25233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hu-HU" sz="1400" dirty="0" smtClean="0"/>
              <a:t>Magyar Tankönyvért Alapítvány</a:t>
            </a:r>
          </a:p>
          <a:p>
            <a:pPr algn="l"/>
            <a:r>
              <a:rPr lang="hu-HU" sz="1400" dirty="0" smtClean="0"/>
              <a:t>A 21 megyei versenyszervező</a:t>
            </a:r>
            <a:endParaRPr lang="hu-H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Irodalom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500174"/>
            <a:ext cx="8572560" cy="4672026"/>
          </a:xfrm>
        </p:spPr>
        <p:txBody>
          <a:bodyPr/>
          <a:lstStyle/>
          <a:p>
            <a:pPr>
              <a:buNone/>
            </a:pPr>
            <a:r>
              <a:rPr lang="hu-HU" sz="1800" dirty="0" err="1" smtClean="0"/>
              <a:t>Dömsödy</a:t>
            </a:r>
            <a:r>
              <a:rPr lang="hu-HU" sz="1800" dirty="0" smtClean="0"/>
              <a:t> Andrea: A </a:t>
            </a:r>
            <a:r>
              <a:rPr lang="hu-HU" sz="1800" dirty="0" err="1" smtClean="0"/>
              <a:t>Bod</a:t>
            </a:r>
            <a:r>
              <a:rPr lang="hu-HU" sz="1800" dirty="0" smtClean="0"/>
              <a:t> Péter Országos Könyvtárhasználati Verseny előző és aktuális versenyévada </a:t>
            </a:r>
            <a:r>
              <a:rPr lang="hu-HU" sz="1800" dirty="0" err="1" smtClean="0"/>
              <a:t>In</a:t>
            </a:r>
            <a:r>
              <a:rPr lang="hu-HU" sz="1800" dirty="0" smtClean="0"/>
              <a:t>: Könyvtári Levelező/Lap, 2010/2., 34-37. p.</a:t>
            </a:r>
          </a:p>
          <a:p>
            <a:pPr>
              <a:buNone/>
            </a:pPr>
            <a:r>
              <a:rPr lang="hu-HU" sz="1800" dirty="0" err="1" smtClean="0"/>
              <a:t>Dömsödy</a:t>
            </a:r>
            <a:r>
              <a:rPr lang="hu-HU" sz="1800" dirty="0" smtClean="0"/>
              <a:t> Andrea: Egy tehetséggondozó verseny, </a:t>
            </a:r>
            <a:r>
              <a:rPr lang="hu-HU" sz="1800" dirty="0" err="1" smtClean="0"/>
              <a:t>Bod</a:t>
            </a:r>
            <a:r>
              <a:rPr lang="hu-HU" sz="1800" dirty="0" smtClean="0"/>
              <a:t> Péter Országos Könyvtárhasználati Verseny </a:t>
            </a:r>
            <a:r>
              <a:rPr lang="hu-HU" sz="1800" dirty="0" err="1" smtClean="0"/>
              <a:t>In</a:t>
            </a:r>
            <a:r>
              <a:rPr lang="hu-HU" sz="1800" dirty="0" smtClean="0"/>
              <a:t>: Dán Krisztina - Fehér Miklós (szerk.): Korszerű könyvtár, Finanszírozás, gyarapítás, menedzsment, Z4.3, Bp., </a:t>
            </a:r>
            <a:r>
              <a:rPr lang="hu-HU" sz="1800" dirty="0" err="1" smtClean="0"/>
              <a:t>Raabe</a:t>
            </a:r>
            <a:r>
              <a:rPr lang="hu-HU" sz="1800" dirty="0" smtClean="0"/>
              <a:t>, 2009. április, 11 p.</a:t>
            </a:r>
          </a:p>
          <a:p>
            <a:pPr>
              <a:buNone/>
            </a:pPr>
            <a:r>
              <a:rPr lang="hu-HU" sz="1800" dirty="0" smtClean="0"/>
              <a:t>Hock Zsuzsanna: Tradíció és innováció a tehetséggondozásban, A </a:t>
            </a:r>
            <a:r>
              <a:rPr lang="hu-HU" sz="1800" dirty="0" err="1" smtClean="0"/>
              <a:t>Bod</a:t>
            </a:r>
            <a:r>
              <a:rPr lang="hu-HU" sz="1800" dirty="0" smtClean="0"/>
              <a:t> Péter Könyvtárhasználati verseny szóbeli fordulói (2005-2007) </a:t>
            </a:r>
            <a:r>
              <a:rPr lang="hu-HU" sz="1800" dirty="0" err="1" smtClean="0"/>
              <a:t>In</a:t>
            </a:r>
            <a:r>
              <a:rPr lang="hu-HU" sz="1800" dirty="0" smtClean="0"/>
              <a:t>: Könyvtári Levelező/lap, 2008/2., 20-22. p.</a:t>
            </a:r>
          </a:p>
          <a:p>
            <a:pPr>
              <a:buNone/>
            </a:pPr>
            <a:r>
              <a:rPr lang="hu-HU" sz="1800" dirty="0" err="1" smtClean="0"/>
              <a:t>Jakubjanszki</a:t>
            </a:r>
            <a:r>
              <a:rPr lang="hu-HU" sz="1800" dirty="0" smtClean="0"/>
              <a:t> Edit: Versenyezni, versenyeztetni, versenyt rendezni jó! A </a:t>
            </a:r>
            <a:r>
              <a:rPr lang="hu-HU" sz="1800" dirty="0" err="1" smtClean="0"/>
              <a:t>Bod</a:t>
            </a:r>
            <a:r>
              <a:rPr lang="hu-HU" sz="1800" dirty="0" smtClean="0"/>
              <a:t> Péter Országos Könyvtárhasználati Verseny döntőjének helyszíne: Békéscsaba </a:t>
            </a:r>
            <a:r>
              <a:rPr lang="hu-HU" sz="1800" dirty="0" err="1" smtClean="0"/>
              <a:t>In</a:t>
            </a:r>
            <a:r>
              <a:rPr lang="hu-HU" sz="1800" dirty="0" smtClean="0"/>
              <a:t>: Könyvtári Levelező/Lap, 2010/2., 38-40. p.</a:t>
            </a:r>
          </a:p>
          <a:p>
            <a:pPr>
              <a:buNone/>
            </a:pPr>
            <a:r>
              <a:rPr lang="hu-HU" sz="1800" dirty="0" smtClean="0"/>
              <a:t>Zsoldos Jánosné: Tíz év az országos </a:t>
            </a:r>
            <a:r>
              <a:rPr lang="hu-HU" sz="1800" dirty="0" err="1" smtClean="0"/>
              <a:t>Bod</a:t>
            </a:r>
            <a:r>
              <a:rPr lang="hu-HU" sz="1800" dirty="0" smtClean="0"/>
              <a:t> Péter Könyvtárhasználati Verseny szolgálatában, Feladatsorok és elemzések, 1993-2003, Nyíregyháza, Kölcsey Gimn., 2003., 130 p.</a:t>
            </a:r>
          </a:p>
          <a:p>
            <a:pPr>
              <a:buNone/>
            </a:pPr>
            <a:r>
              <a:rPr lang="hu-HU" sz="1800" dirty="0" err="1" smtClean="0"/>
              <a:t>Ugrin</a:t>
            </a:r>
            <a:r>
              <a:rPr lang="hu-HU" sz="1800" dirty="0" smtClean="0"/>
              <a:t> Gáborné: Könyvtárhasználati versenyek 1992 és 2007 között a közoktatásban, 15 év a </a:t>
            </a:r>
            <a:r>
              <a:rPr lang="hu-HU" sz="1800" dirty="0" err="1" smtClean="0"/>
              <a:t>Bod</a:t>
            </a:r>
            <a:r>
              <a:rPr lang="hu-HU" sz="1800" dirty="0" smtClean="0"/>
              <a:t> Péter könyvtárhasználati verseny alapítójának szemével </a:t>
            </a:r>
            <a:r>
              <a:rPr lang="hu-HU" sz="1800" dirty="0" err="1" smtClean="0"/>
              <a:t>In</a:t>
            </a:r>
            <a:r>
              <a:rPr lang="hu-HU" sz="1800" dirty="0" smtClean="0"/>
              <a:t>: Könyvtári </a:t>
            </a:r>
            <a:r>
              <a:rPr lang="hu-HU" sz="1800" dirty="0" err="1" smtClean="0"/>
              <a:t>Levelelező</a:t>
            </a:r>
            <a:r>
              <a:rPr lang="hu-HU" sz="1800" dirty="0" smtClean="0"/>
              <a:t>/lap, 2007/6., 34-37. p.</a:t>
            </a:r>
          </a:p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21AE77-466C-4396-B75E-AAD1AFFF3DFC}" type="slidenum">
              <a:rPr lang="hu-HU" smtClean="0"/>
              <a:pPr>
                <a:defRPr/>
              </a:pPr>
              <a:t>54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C544AD-CC7A-40BF-B3CB-53EE4FCC2105}" type="slidenum">
              <a:rPr lang="hu-HU" smtClean="0"/>
              <a:pPr>
                <a:defRPr/>
              </a:pPr>
              <a:t>55</a:t>
            </a:fld>
            <a:endParaRPr lang="hu-HU"/>
          </a:p>
        </p:txBody>
      </p:sp>
      <p:pic>
        <p:nvPicPr>
          <p:cNvPr id="12290" name="Picture 2" descr="K:\D\ISKK\bod\2009-2010\beszamolo\bod_donto_201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214414" y="428604"/>
            <a:ext cx="6421116" cy="5357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984880" y="6000768"/>
            <a:ext cx="25977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 err="1" smtClean="0"/>
              <a:t>www.opkm.hu</a:t>
            </a:r>
            <a:endParaRPr lang="hu-H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Résztvevők száma</a:t>
            </a:r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21AE77-466C-4396-B75E-AAD1AFFF3DFC}" type="slidenum">
              <a:rPr lang="hu-HU" smtClean="0"/>
              <a:pPr>
                <a:defRPr/>
              </a:pPr>
              <a:t>6</a:t>
            </a:fld>
            <a:endParaRPr lang="hu-HU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428728" y="2000240"/>
          <a:ext cx="6000792" cy="37733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94132"/>
                <a:gridCol w="2506660"/>
              </a:tblGrid>
              <a:tr h="712163">
                <a:tc gridSpan="2">
                  <a:txBody>
                    <a:bodyPr/>
                    <a:lstStyle/>
                    <a:p>
                      <a:pPr algn="ctr"/>
                      <a:r>
                        <a:rPr lang="hu-HU" sz="2400" b="1" dirty="0" smtClean="0"/>
                        <a:t>Iskolai forduló</a:t>
                      </a:r>
                    </a:p>
                    <a:p>
                      <a:pPr algn="ctr"/>
                      <a:r>
                        <a:rPr lang="hu-HU" sz="2000" b="0" dirty="0" smtClean="0"/>
                        <a:t>31 kitöltött kérdőív alapján</a:t>
                      </a:r>
                      <a:endParaRPr lang="hu-HU" sz="2000" b="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</a:tr>
              <a:tr h="356167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hu-HU" sz="2000" b="1" i="0" u="none" strike="noStrike" dirty="0" smtClean="0">
                          <a:latin typeface="+mn-lt"/>
                        </a:rPr>
                        <a:t>Összesen</a:t>
                      </a:r>
                      <a:endParaRPr lang="hu-HU" sz="2000" b="1" i="0" u="none" strike="noStrike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r" fontAlgn="b"/>
                      <a:endParaRPr lang="hu-HU" sz="2000" b="0" i="0" u="none" strike="noStrike" dirty="0"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356167">
                <a:tc>
                  <a:txBody>
                    <a:bodyPr/>
                    <a:lstStyle/>
                    <a:p>
                      <a:pPr algn="l" fontAlgn="b"/>
                      <a:r>
                        <a:rPr lang="hu-HU" sz="2000" b="0" i="0" u="none" strike="noStrike" dirty="0" smtClean="0">
                          <a:latin typeface="+mn-lt"/>
                        </a:rPr>
                        <a:t>31 iskola</a:t>
                      </a:r>
                      <a:r>
                        <a:rPr lang="hu-HU" sz="2000" b="0" i="0" u="none" strike="noStrike" dirty="0">
                          <a:latin typeface="+mn-lt"/>
                        </a:rPr>
                        <a:t>: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20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177 tanuló</a:t>
                      </a:r>
                      <a:endParaRPr lang="hu-HU" sz="20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</a:tr>
              <a:tr h="356167">
                <a:tc>
                  <a:txBody>
                    <a:bodyPr/>
                    <a:lstStyle/>
                    <a:p>
                      <a:pPr algn="l" fontAlgn="b"/>
                      <a:r>
                        <a:rPr lang="hu-HU" sz="2000" b="0" i="0" u="none" strike="noStrike" dirty="0">
                          <a:latin typeface="+mn-lt"/>
                        </a:rPr>
                        <a:t>becslés a </a:t>
                      </a:r>
                      <a:r>
                        <a:rPr lang="hu-HU" sz="2000" b="0" i="0" u="none" strike="noStrike" dirty="0" smtClean="0">
                          <a:latin typeface="+mn-lt"/>
                        </a:rPr>
                        <a:t>206 </a:t>
                      </a:r>
                      <a:r>
                        <a:rPr lang="hu-HU" sz="2000" b="0" i="0" u="none" strike="noStrike" dirty="0">
                          <a:latin typeface="+mn-lt"/>
                        </a:rPr>
                        <a:t>iskolára: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20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1176</a:t>
                      </a:r>
                      <a:r>
                        <a:rPr lang="hu-HU" sz="2000" b="1" i="0" u="none" strike="noStrike" dirty="0" smtClean="0">
                          <a:latin typeface="+mn-lt"/>
                        </a:rPr>
                        <a:t> </a:t>
                      </a:r>
                      <a:r>
                        <a:rPr lang="hu-HU" sz="2000" b="1" i="0" u="none" strike="noStrike" dirty="0">
                          <a:latin typeface="+mn-lt"/>
                        </a:rPr>
                        <a:t>tanuló</a:t>
                      </a:r>
                    </a:p>
                  </a:txBody>
                  <a:tcPr marL="0" marR="0" marT="0" marB="0" anchor="ctr"/>
                </a:tc>
              </a:tr>
              <a:tr h="484271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hu-HU" sz="2000" b="1" i="0" u="none" strike="noStrike" dirty="0" smtClean="0">
                          <a:latin typeface="+mn-lt"/>
                        </a:rPr>
                        <a:t>Kategóriánként</a:t>
                      </a:r>
                    </a:p>
                    <a:p>
                      <a:pPr algn="ctr" fontAlgn="b"/>
                      <a:r>
                        <a:rPr lang="hu-HU" sz="1400" b="0" i="0" u="none" strike="noStrike" dirty="0" smtClean="0">
                          <a:latin typeface="+mn-lt"/>
                        </a:rPr>
                        <a:t>a részvételi arány szerinti becslés </a:t>
                      </a:r>
                      <a:endParaRPr lang="hu-HU" sz="1400" b="1" i="0" u="none" strike="noStrike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r" fontAlgn="b"/>
                      <a:endParaRPr lang="hu-HU" sz="2000" b="1" i="0" u="none" strike="noStrike" dirty="0"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474887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b="0" i="0" u="none" strike="noStrike" dirty="0" smtClean="0">
                          <a:latin typeface="+mn-lt"/>
                        </a:rPr>
                        <a:t>Belépő</a:t>
                      </a:r>
                      <a:r>
                        <a:rPr lang="hu-HU" sz="2000" b="0" i="0" u="none" strike="noStrike" baseline="0" dirty="0" smtClean="0">
                          <a:latin typeface="+mn-lt"/>
                        </a:rPr>
                        <a:t> </a:t>
                      </a:r>
                      <a:r>
                        <a:rPr lang="hu-HU" sz="2000" b="0" i="0" u="none" strike="noStrike" dirty="0" smtClean="0">
                          <a:latin typeface="+mn-lt"/>
                        </a:rPr>
                        <a:t>kategória</a:t>
                      </a:r>
                      <a:r>
                        <a:rPr lang="hu-HU" sz="2000" b="0" i="0" u="none" strike="noStrike" baseline="0" dirty="0" smtClean="0">
                          <a:latin typeface="+mn-lt"/>
                        </a:rPr>
                        <a:t> (5-6. évf.)</a:t>
                      </a:r>
                      <a:endParaRPr lang="hu-HU" sz="2000" b="0" i="0" u="none" strike="noStrike" dirty="0" smtClean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282 tanuló</a:t>
                      </a:r>
                    </a:p>
                  </a:txBody>
                  <a:tcPr marL="0" marR="0" marT="0" marB="0" anchor="ctr"/>
                </a:tc>
              </a:tr>
              <a:tr h="474887">
                <a:tc>
                  <a:txBody>
                    <a:bodyPr/>
                    <a:lstStyle/>
                    <a:p>
                      <a:pPr algn="l" fontAlgn="b"/>
                      <a:r>
                        <a:rPr lang="hu-HU" sz="2000" b="0" i="0" u="none" strike="noStrike" dirty="0" smtClean="0">
                          <a:latin typeface="+mn-lt"/>
                        </a:rPr>
                        <a:t>I</a:t>
                      </a:r>
                      <a:r>
                        <a:rPr lang="hu-HU" sz="2000" b="0" i="0" u="none" strike="noStrike" dirty="0">
                          <a:latin typeface="+mn-lt"/>
                        </a:rPr>
                        <a:t>. </a:t>
                      </a:r>
                      <a:r>
                        <a:rPr lang="hu-HU" sz="2000" b="0" i="0" u="none" strike="noStrike" dirty="0" smtClean="0">
                          <a:latin typeface="+mn-lt"/>
                        </a:rPr>
                        <a:t>kategória</a:t>
                      </a:r>
                      <a:r>
                        <a:rPr lang="hu-HU" sz="2000" b="0" i="0" u="none" strike="noStrike" baseline="0" dirty="0" smtClean="0">
                          <a:latin typeface="+mn-lt"/>
                        </a:rPr>
                        <a:t> (7-8. évf.)</a:t>
                      </a:r>
                      <a:endParaRPr lang="hu-HU" sz="2000" b="0" i="0" u="none" strike="noStrike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20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471 </a:t>
                      </a:r>
                      <a:r>
                        <a:rPr lang="hu-HU" sz="20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tanuló</a:t>
                      </a:r>
                    </a:p>
                  </a:txBody>
                  <a:tcPr marL="0" marR="0" marT="0" marB="0" anchor="ctr"/>
                </a:tc>
              </a:tr>
              <a:tr h="474887">
                <a:tc>
                  <a:txBody>
                    <a:bodyPr/>
                    <a:lstStyle/>
                    <a:p>
                      <a:pPr algn="l" fontAlgn="b"/>
                      <a:r>
                        <a:rPr lang="hu-HU" sz="2000" b="0" i="0" u="none" strike="noStrike" dirty="0" smtClean="0">
                          <a:latin typeface="+mn-lt"/>
                        </a:rPr>
                        <a:t>II. kategória</a:t>
                      </a:r>
                      <a:r>
                        <a:rPr lang="hu-HU" sz="2000" b="0" i="0" u="none" strike="noStrike" baseline="0" dirty="0" smtClean="0">
                          <a:latin typeface="+mn-lt"/>
                        </a:rPr>
                        <a:t> (9-10. évf.)</a:t>
                      </a:r>
                      <a:endParaRPr lang="hu-HU" sz="2000" b="0" i="0" u="none" strike="noStrike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20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423 </a:t>
                      </a:r>
                      <a:r>
                        <a:rPr lang="hu-HU" sz="20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tanuló</a:t>
                      </a: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indent="0" eaLnBrk="1" fontAlgn="auto" hangingPunct="1">
              <a:spcAft>
                <a:spcPts val="0"/>
              </a:spcAft>
              <a:defRPr/>
            </a:pPr>
            <a:r>
              <a:rPr lang="hu-HU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Megyei forduló</a:t>
            </a:r>
            <a:endParaRPr lang="hu-HU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16387" name="Subtitle 2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59550" cy="175260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hu-HU" dirty="0" smtClean="0"/>
              <a:t>2010. I. 25 - II. 1.</a:t>
            </a:r>
          </a:p>
        </p:txBody>
      </p:sp>
      <p:pic>
        <p:nvPicPr>
          <p:cNvPr id="4" name="Picture 4" descr="M:\D\ISKK\bod\bodp.jpg"/>
          <p:cNvPicPr>
            <a:picLocks noChangeAspect="1" noChangeArrowheads="1"/>
          </p:cNvPicPr>
          <p:nvPr/>
        </p:nvPicPr>
        <p:blipFill>
          <a:blip r:embed="rId2" cstate="email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28596" y="445207"/>
            <a:ext cx="1857388" cy="19837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75ED4D-0E73-43E9-A01E-AA25AE9753A2}" type="slidenum">
              <a:rPr lang="hu-HU" smtClean="0"/>
              <a:pPr>
                <a:defRPr/>
              </a:pPr>
              <a:t>8</a:t>
            </a:fld>
            <a:endParaRPr lang="hu-HU"/>
          </a:p>
        </p:txBody>
      </p:sp>
      <p:graphicFrame>
        <p:nvGraphicFramePr>
          <p:cNvPr id="7" name="Chart 6"/>
          <p:cNvGraphicFramePr>
            <a:graphicFrameLocks/>
          </p:cNvGraphicFramePr>
          <p:nvPr/>
        </p:nvGraphicFramePr>
        <p:xfrm>
          <a:off x="0" y="142852"/>
          <a:ext cx="9214183" cy="67151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143372" y="6286520"/>
            <a:ext cx="4857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800" dirty="0" smtClean="0"/>
              <a:t>országosan 109 versenyző 64 iskolából</a:t>
            </a:r>
            <a:endParaRPr lang="hu-H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75ED4D-0E73-43E9-A01E-AA25AE9753A2}" type="slidenum">
              <a:rPr lang="hu-HU" smtClean="0"/>
              <a:pPr>
                <a:defRPr/>
              </a:pPr>
              <a:t>9</a:t>
            </a:fld>
            <a:endParaRPr lang="hu-HU"/>
          </a:p>
        </p:txBody>
      </p:sp>
      <p:graphicFrame>
        <p:nvGraphicFramePr>
          <p:cNvPr id="7" name="Chart 6"/>
          <p:cNvGraphicFramePr>
            <a:graphicFrameLocks/>
          </p:cNvGraphicFramePr>
          <p:nvPr/>
        </p:nvGraphicFramePr>
        <p:xfrm>
          <a:off x="-5967" y="0"/>
          <a:ext cx="9149967" cy="66437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oundry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  <a:fontScheme name="Foundry">
    <a:majorFont>
      <a:latin typeface="Rockwell"/>
      <a:ea typeface=""/>
      <a:cs typeface=""/>
      <a:font script="Grek" typeface="Cambria"/>
      <a:font script="Cyrl" typeface="Cambria"/>
      <a:font script="Jpan" typeface="HG明朝B"/>
      <a:font script="Hang" typeface="바탕"/>
      <a:font script="Hans" typeface="方正姚体"/>
      <a:font script="Hant" typeface="微軟正黑體"/>
      <a:font script="Arab" typeface="Times New Roman"/>
      <a:font script="Hebr" typeface="David"/>
      <a:font script="Thai" typeface="Jasmine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Rockwell"/>
      <a:ea typeface=""/>
      <a:cs typeface=""/>
      <a:font script="Grek" typeface="Cambria"/>
      <a:font script="Cyrl" typeface="Cambria"/>
      <a:font script="Jpan" typeface="HG明朝B"/>
      <a:font script="Hang" typeface="바탕"/>
      <a:font script="Hans" typeface="方正姚体"/>
      <a:font script="Hant" typeface="標楷體"/>
      <a:font script="Arab" typeface="Times New Roman"/>
      <a:font script="Hebr" typeface="David"/>
      <a:font script="Thai" typeface="Jasmine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Foundry">
    <a:fillStyleLst>
      <a:solidFill>
        <a:schemeClr val="phClr"/>
      </a:solidFill>
      <a:gradFill rotWithShape="1">
        <a:gsLst>
          <a:gs pos="0">
            <a:schemeClr val="phClr">
              <a:tint val="70000"/>
              <a:satMod val="180000"/>
            </a:schemeClr>
          </a:gs>
          <a:gs pos="62000">
            <a:schemeClr val="phClr">
              <a:tint val="30000"/>
              <a:satMod val="180000"/>
            </a:schemeClr>
          </a:gs>
          <a:gs pos="100000">
            <a:schemeClr val="phClr">
              <a:tint val="22000"/>
              <a:satMod val="180000"/>
            </a:schemeClr>
          </a:gs>
        </a:gsLst>
        <a:lin ang="16200000" scaled="0"/>
      </a:gradFill>
      <a:gradFill rotWithShape="1">
        <a:gsLst>
          <a:gs pos="0">
            <a:schemeClr val="phClr">
              <a:shade val="58000"/>
              <a:satMod val="150000"/>
            </a:schemeClr>
          </a:gs>
          <a:gs pos="72000">
            <a:schemeClr val="phClr">
              <a:tint val="90000"/>
              <a:satMod val="135000"/>
            </a:schemeClr>
          </a:gs>
          <a:gs pos="100000">
            <a:schemeClr val="phClr">
              <a:tint val="80000"/>
              <a:satMod val="15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80000"/>
          </a:schemeClr>
        </a:solidFill>
        <a:prstDash val="solid"/>
      </a:ln>
      <a:ln w="381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0800" dist="38100" dir="5400000" rotWithShape="0">
            <a:srgbClr val="000000">
              <a:alpha val="43137"/>
            </a:srgbClr>
          </a:outerShdw>
        </a:effectLst>
      </a:effectStyle>
      <a:effectStyle>
        <a:effectLst>
          <a:outerShdw blurRad="50800" dist="38100" dir="5400000" rotWithShape="0">
            <a:srgbClr val="000000">
              <a:alpha val="43137"/>
            </a:srgbClr>
          </a:outerShdw>
        </a:effectLst>
      </a:effectStyle>
      <a:effectStyle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000000"/>
          </a:lightRig>
        </a:scene3d>
        <a:sp3d prstMaterial="matte">
          <a:bevelT w="63500" h="63500" prst="coolSlant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75000"/>
              <a:satMod val="400000"/>
            </a:schemeClr>
          </a:gs>
          <a:gs pos="20000">
            <a:schemeClr val="phClr">
              <a:tint val="80000"/>
              <a:satMod val="355000"/>
            </a:schemeClr>
          </a:gs>
          <a:gs pos="100000">
            <a:schemeClr val="phClr">
              <a:tint val="95000"/>
              <a:shade val="55000"/>
              <a:satMod val="355000"/>
            </a:schemeClr>
          </a:gs>
        </a:gsLst>
        <a:path path="circle">
          <a:fillToRect l="67500" t="35000" r="32500" b="65000"/>
        </a:path>
      </a:gradFill>
      <a:blipFill>
        <a:blip xmlns:r="http://schemas.openxmlformats.org/officeDocument/2006/relationships" r:embed="rId1">
          <a:duotone>
            <a:schemeClr val="phClr">
              <a:shade val="30000"/>
              <a:satMod val="120000"/>
            </a:schemeClr>
            <a:schemeClr val="phClr">
              <a:tint val="70000"/>
              <a:satMod val="250000"/>
            </a:schemeClr>
          </a:duotone>
        </a:blip>
        <a:tile tx="0" ty="0" sx="50000" sy="50000" flip="none" algn="t"/>
      </a:blipFill>
    </a:bgFillStyleLst>
  </a:fmtScheme>
</a:themeOverride>
</file>

<file path=ppt/theme/themeOverride2.xml><?xml version="1.0" encoding="utf-8"?>
<a:themeOverride xmlns:a="http://schemas.openxmlformats.org/drawingml/2006/main">
  <a:clrScheme name="Foundry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  <a:fontScheme name="Foundry">
    <a:majorFont>
      <a:latin typeface="Rockwell"/>
      <a:ea typeface=""/>
      <a:cs typeface=""/>
      <a:font script="Grek" typeface="Cambria"/>
      <a:font script="Cyrl" typeface="Cambria"/>
      <a:font script="Jpan" typeface="HG明朝B"/>
      <a:font script="Hang" typeface="바탕"/>
      <a:font script="Hans" typeface="方正姚体"/>
      <a:font script="Hant" typeface="微軟正黑體"/>
      <a:font script="Arab" typeface="Times New Roman"/>
      <a:font script="Hebr" typeface="David"/>
      <a:font script="Thai" typeface="Jasmine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Rockwell"/>
      <a:ea typeface=""/>
      <a:cs typeface=""/>
      <a:font script="Grek" typeface="Cambria"/>
      <a:font script="Cyrl" typeface="Cambria"/>
      <a:font script="Jpan" typeface="HG明朝B"/>
      <a:font script="Hang" typeface="바탕"/>
      <a:font script="Hans" typeface="方正姚体"/>
      <a:font script="Hant" typeface="標楷體"/>
      <a:font script="Arab" typeface="Times New Roman"/>
      <a:font script="Hebr" typeface="David"/>
      <a:font script="Thai" typeface="Jasmine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Foundry">
    <a:fillStyleLst>
      <a:solidFill>
        <a:schemeClr val="phClr"/>
      </a:solidFill>
      <a:gradFill rotWithShape="1">
        <a:gsLst>
          <a:gs pos="0">
            <a:schemeClr val="phClr">
              <a:tint val="70000"/>
              <a:satMod val="180000"/>
            </a:schemeClr>
          </a:gs>
          <a:gs pos="62000">
            <a:schemeClr val="phClr">
              <a:tint val="30000"/>
              <a:satMod val="180000"/>
            </a:schemeClr>
          </a:gs>
          <a:gs pos="100000">
            <a:schemeClr val="phClr">
              <a:tint val="22000"/>
              <a:satMod val="180000"/>
            </a:schemeClr>
          </a:gs>
        </a:gsLst>
        <a:lin ang="16200000" scaled="0"/>
      </a:gradFill>
      <a:gradFill rotWithShape="1">
        <a:gsLst>
          <a:gs pos="0">
            <a:schemeClr val="phClr">
              <a:shade val="58000"/>
              <a:satMod val="150000"/>
            </a:schemeClr>
          </a:gs>
          <a:gs pos="72000">
            <a:schemeClr val="phClr">
              <a:tint val="90000"/>
              <a:satMod val="135000"/>
            </a:schemeClr>
          </a:gs>
          <a:gs pos="100000">
            <a:schemeClr val="phClr">
              <a:tint val="80000"/>
              <a:satMod val="15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80000"/>
          </a:schemeClr>
        </a:solidFill>
        <a:prstDash val="solid"/>
      </a:ln>
      <a:ln w="381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0800" dist="38100" dir="5400000" rotWithShape="0">
            <a:srgbClr val="000000">
              <a:alpha val="43137"/>
            </a:srgbClr>
          </a:outerShdw>
        </a:effectLst>
      </a:effectStyle>
      <a:effectStyle>
        <a:effectLst>
          <a:outerShdw blurRad="50800" dist="38100" dir="5400000" rotWithShape="0">
            <a:srgbClr val="000000">
              <a:alpha val="43137"/>
            </a:srgbClr>
          </a:outerShdw>
        </a:effectLst>
      </a:effectStyle>
      <a:effectStyle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000000"/>
          </a:lightRig>
        </a:scene3d>
        <a:sp3d prstMaterial="matte">
          <a:bevelT w="63500" h="63500" prst="coolSlant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75000"/>
              <a:satMod val="400000"/>
            </a:schemeClr>
          </a:gs>
          <a:gs pos="20000">
            <a:schemeClr val="phClr">
              <a:tint val="80000"/>
              <a:satMod val="355000"/>
            </a:schemeClr>
          </a:gs>
          <a:gs pos="100000">
            <a:schemeClr val="phClr">
              <a:tint val="95000"/>
              <a:shade val="55000"/>
              <a:satMod val="355000"/>
            </a:schemeClr>
          </a:gs>
        </a:gsLst>
        <a:path path="circle">
          <a:fillToRect l="67500" t="35000" r="32500" b="65000"/>
        </a:path>
      </a:gradFill>
      <a:blipFill>
        <a:blip xmlns:r="http://schemas.openxmlformats.org/officeDocument/2006/relationships" r:embed="rId1">
          <a:duotone>
            <a:schemeClr val="phClr">
              <a:shade val="30000"/>
              <a:satMod val="120000"/>
            </a:schemeClr>
            <a:schemeClr val="phClr">
              <a:tint val="70000"/>
              <a:satMod val="250000"/>
            </a:schemeClr>
          </a:duotone>
        </a:blip>
        <a:tile tx="0" ty="0" sx="50000" sy="50000" flip="none" algn="t"/>
      </a:blipFill>
    </a:bgFillStyleLst>
  </a:fmtScheme>
</a:themeOverride>
</file>

<file path=ppt/theme/themeOverride3.xml><?xml version="1.0" encoding="utf-8"?>
<a:themeOverride xmlns:a="http://schemas.openxmlformats.org/drawingml/2006/main">
  <a:clrScheme name="Foundry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  <a:fontScheme name="Foundry">
    <a:majorFont>
      <a:latin typeface="Rockwell"/>
      <a:ea typeface=""/>
      <a:cs typeface=""/>
      <a:font script="Grek" typeface="Cambria"/>
      <a:font script="Cyrl" typeface="Cambria"/>
      <a:font script="Jpan" typeface="HG明朝B"/>
      <a:font script="Hang" typeface="바탕"/>
      <a:font script="Hans" typeface="方正姚体"/>
      <a:font script="Hant" typeface="微軟正黑體"/>
      <a:font script="Arab" typeface="Times New Roman"/>
      <a:font script="Hebr" typeface="David"/>
      <a:font script="Thai" typeface="Jasmine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Rockwell"/>
      <a:ea typeface=""/>
      <a:cs typeface=""/>
      <a:font script="Grek" typeface="Cambria"/>
      <a:font script="Cyrl" typeface="Cambria"/>
      <a:font script="Jpan" typeface="HG明朝B"/>
      <a:font script="Hang" typeface="바탕"/>
      <a:font script="Hans" typeface="方正姚体"/>
      <a:font script="Hant" typeface="標楷體"/>
      <a:font script="Arab" typeface="Times New Roman"/>
      <a:font script="Hebr" typeface="David"/>
      <a:font script="Thai" typeface="Jasmine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Foundry">
    <a:fillStyleLst>
      <a:solidFill>
        <a:schemeClr val="phClr"/>
      </a:solidFill>
      <a:gradFill rotWithShape="1">
        <a:gsLst>
          <a:gs pos="0">
            <a:schemeClr val="phClr">
              <a:tint val="70000"/>
              <a:satMod val="180000"/>
            </a:schemeClr>
          </a:gs>
          <a:gs pos="62000">
            <a:schemeClr val="phClr">
              <a:tint val="30000"/>
              <a:satMod val="180000"/>
            </a:schemeClr>
          </a:gs>
          <a:gs pos="100000">
            <a:schemeClr val="phClr">
              <a:tint val="22000"/>
              <a:satMod val="180000"/>
            </a:schemeClr>
          </a:gs>
        </a:gsLst>
        <a:lin ang="16200000" scaled="0"/>
      </a:gradFill>
      <a:gradFill rotWithShape="1">
        <a:gsLst>
          <a:gs pos="0">
            <a:schemeClr val="phClr">
              <a:shade val="58000"/>
              <a:satMod val="150000"/>
            </a:schemeClr>
          </a:gs>
          <a:gs pos="72000">
            <a:schemeClr val="phClr">
              <a:tint val="90000"/>
              <a:satMod val="135000"/>
            </a:schemeClr>
          </a:gs>
          <a:gs pos="100000">
            <a:schemeClr val="phClr">
              <a:tint val="80000"/>
              <a:satMod val="15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80000"/>
          </a:schemeClr>
        </a:solidFill>
        <a:prstDash val="solid"/>
      </a:ln>
      <a:ln w="381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0800" dist="38100" dir="5400000" rotWithShape="0">
            <a:srgbClr val="000000">
              <a:alpha val="43137"/>
            </a:srgbClr>
          </a:outerShdw>
        </a:effectLst>
      </a:effectStyle>
      <a:effectStyle>
        <a:effectLst>
          <a:outerShdw blurRad="50800" dist="38100" dir="5400000" rotWithShape="0">
            <a:srgbClr val="000000">
              <a:alpha val="43137"/>
            </a:srgbClr>
          </a:outerShdw>
        </a:effectLst>
      </a:effectStyle>
      <a:effectStyle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000000"/>
          </a:lightRig>
        </a:scene3d>
        <a:sp3d prstMaterial="matte">
          <a:bevelT w="63500" h="63500" prst="coolSlant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75000"/>
              <a:satMod val="400000"/>
            </a:schemeClr>
          </a:gs>
          <a:gs pos="20000">
            <a:schemeClr val="phClr">
              <a:tint val="80000"/>
              <a:satMod val="355000"/>
            </a:schemeClr>
          </a:gs>
          <a:gs pos="100000">
            <a:schemeClr val="phClr">
              <a:tint val="95000"/>
              <a:shade val="55000"/>
              <a:satMod val="355000"/>
            </a:schemeClr>
          </a:gs>
        </a:gsLst>
        <a:path path="circle">
          <a:fillToRect l="67500" t="35000" r="32500" b="65000"/>
        </a:path>
      </a:gradFill>
      <a:blipFill>
        <a:blip xmlns:r="http://schemas.openxmlformats.org/officeDocument/2006/relationships" r:embed="rId1">
          <a:duotone>
            <a:schemeClr val="phClr">
              <a:shade val="30000"/>
              <a:satMod val="120000"/>
            </a:schemeClr>
            <a:schemeClr val="phClr">
              <a:tint val="70000"/>
              <a:satMod val="250000"/>
            </a:schemeClr>
          </a:duotone>
        </a:blip>
        <a:tile tx="0" ty="0" sx="50000" sy="50000" flip="none" algn="t"/>
      </a:blipFill>
    </a:bgFillStyleLst>
  </a:fmtScheme>
</a:themeOverride>
</file>

<file path=ppt/theme/themeOverride4.xml><?xml version="1.0" encoding="utf-8"?>
<a:themeOverride xmlns:a="http://schemas.openxmlformats.org/drawingml/2006/main">
  <a:clrScheme name="Foundry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  <a:fontScheme name="Foundry">
    <a:majorFont>
      <a:latin typeface="Rockwell"/>
      <a:ea typeface=""/>
      <a:cs typeface=""/>
      <a:font script="Grek" typeface="Cambria"/>
      <a:font script="Cyrl" typeface="Cambria"/>
      <a:font script="Jpan" typeface="HG明朝B"/>
      <a:font script="Hang" typeface="바탕"/>
      <a:font script="Hans" typeface="方正姚体"/>
      <a:font script="Hant" typeface="微軟正黑體"/>
      <a:font script="Arab" typeface="Times New Roman"/>
      <a:font script="Hebr" typeface="David"/>
      <a:font script="Thai" typeface="Jasmine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Rockwell"/>
      <a:ea typeface=""/>
      <a:cs typeface=""/>
      <a:font script="Grek" typeface="Cambria"/>
      <a:font script="Cyrl" typeface="Cambria"/>
      <a:font script="Jpan" typeface="HG明朝B"/>
      <a:font script="Hang" typeface="바탕"/>
      <a:font script="Hans" typeface="方正姚体"/>
      <a:font script="Hant" typeface="標楷體"/>
      <a:font script="Arab" typeface="Times New Roman"/>
      <a:font script="Hebr" typeface="David"/>
      <a:font script="Thai" typeface="Jasmine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Foundry">
    <a:fillStyleLst>
      <a:solidFill>
        <a:schemeClr val="phClr"/>
      </a:solidFill>
      <a:gradFill rotWithShape="1">
        <a:gsLst>
          <a:gs pos="0">
            <a:schemeClr val="phClr">
              <a:tint val="70000"/>
              <a:satMod val="180000"/>
            </a:schemeClr>
          </a:gs>
          <a:gs pos="62000">
            <a:schemeClr val="phClr">
              <a:tint val="30000"/>
              <a:satMod val="180000"/>
            </a:schemeClr>
          </a:gs>
          <a:gs pos="100000">
            <a:schemeClr val="phClr">
              <a:tint val="22000"/>
              <a:satMod val="180000"/>
            </a:schemeClr>
          </a:gs>
        </a:gsLst>
        <a:lin ang="16200000" scaled="0"/>
      </a:gradFill>
      <a:gradFill rotWithShape="1">
        <a:gsLst>
          <a:gs pos="0">
            <a:schemeClr val="phClr">
              <a:shade val="58000"/>
              <a:satMod val="150000"/>
            </a:schemeClr>
          </a:gs>
          <a:gs pos="72000">
            <a:schemeClr val="phClr">
              <a:tint val="90000"/>
              <a:satMod val="135000"/>
            </a:schemeClr>
          </a:gs>
          <a:gs pos="100000">
            <a:schemeClr val="phClr">
              <a:tint val="80000"/>
              <a:satMod val="15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80000"/>
          </a:schemeClr>
        </a:solidFill>
        <a:prstDash val="solid"/>
      </a:ln>
      <a:ln w="381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0800" dist="38100" dir="5400000" rotWithShape="0">
            <a:srgbClr val="000000">
              <a:alpha val="43137"/>
            </a:srgbClr>
          </a:outerShdw>
        </a:effectLst>
      </a:effectStyle>
      <a:effectStyle>
        <a:effectLst>
          <a:outerShdw blurRad="50800" dist="38100" dir="5400000" rotWithShape="0">
            <a:srgbClr val="000000">
              <a:alpha val="43137"/>
            </a:srgbClr>
          </a:outerShdw>
        </a:effectLst>
      </a:effectStyle>
      <a:effectStyle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000000"/>
          </a:lightRig>
        </a:scene3d>
        <a:sp3d prstMaterial="matte">
          <a:bevelT w="63500" h="63500" prst="coolSlant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75000"/>
              <a:satMod val="400000"/>
            </a:schemeClr>
          </a:gs>
          <a:gs pos="20000">
            <a:schemeClr val="phClr">
              <a:tint val="80000"/>
              <a:satMod val="355000"/>
            </a:schemeClr>
          </a:gs>
          <a:gs pos="100000">
            <a:schemeClr val="phClr">
              <a:tint val="95000"/>
              <a:shade val="55000"/>
              <a:satMod val="355000"/>
            </a:schemeClr>
          </a:gs>
        </a:gsLst>
        <a:path path="circle">
          <a:fillToRect l="67500" t="35000" r="32500" b="65000"/>
        </a:path>
      </a:gradFill>
      <a:blipFill>
        <a:blip xmlns:r="http://schemas.openxmlformats.org/officeDocument/2006/relationships" r:embed="rId1">
          <a:duotone>
            <a:schemeClr val="phClr">
              <a:shade val="30000"/>
              <a:satMod val="120000"/>
            </a:schemeClr>
            <a:schemeClr val="phClr">
              <a:tint val="70000"/>
              <a:satMod val="250000"/>
            </a:schemeClr>
          </a:duotone>
        </a:blip>
        <a:tile tx="0" ty="0" sx="50000" sy="50000" flip="none" algn="t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1889</TotalTime>
  <Words>1394</Words>
  <Application>Microsoft Office PowerPoint</Application>
  <PresentationFormat>On-screen Show (4:3)</PresentationFormat>
  <Paragraphs>462</Paragraphs>
  <Slides>55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6" baseType="lpstr">
      <vt:lpstr>Foundry</vt:lpstr>
      <vt:lpstr>Bod Péter Országos Könyvtárhasználati Verseny</vt:lpstr>
      <vt:lpstr>Adatok</vt:lpstr>
      <vt:lpstr>Korcsoportok - Téma</vt:lpstr>
      <vt:lpstr>Időrend</vt:lpstr>
      <vt:lpstr>Iskolai forduló</vt:lpstr>
      <vt:lpstr>Résztvevők száma</vt:lpstr>
      <vt:lpstr>Megyei forduló</vt:lpstr>
      <vt:lpstr>Slide 8</vt:lpstr>
      <vt:lpstr>Slide 9</vt:lpstr>
      <vt:lpstr>Slide 10</vt:lpstr>
      <vt:lpstr>Slide 11</vt:lpstr>
      <vt:lpstr>Slide 12</vt:lpstr>
      <vt:lpstr>Slide 13</vt:lpstr>
      <vt:lpstr>Belépő kategória</vt:lpstr>
      <vt:lpstr>Határon túl</vt:lpstr>
      <vt:lpstr>Központi írásbeli feladatlapok</vt:lpstr>
      <vt:lpstr>Feladattípusok</vt:lpstr>
      <vt:lpstr>Feladattípusok</vt:lpstr>
      <vt:lpstr>Feladattípusok</vt:lpstr>
      <vt:lpstr>Érintett tudományterületek*</vt:lpstr>
      <vt:lpstr>Megyei szóbeli forduló</vt:lpstr>
      <vt:lpstr>Baranya</vt:lpstr>
      <vt:lpstr>Slide 23</vt:lpstr>
      <vt:lpstr>Slide 24</vt:lpstr>
      <vt:lpstr>Slide 25</vt:lpstr>
      <vt:lpstr>Slide 26</vt:lpstr>
      <vt:lpstr>Slide 27</vt:lpstr>
      <vt:lpstr>Slide 28</vt:lpstr>
      <vt:lpstr>Országos írásbeli forduló</vt:lpstr>
      <vt:lpstr>Slide 30</vt:lpstr>
      <vt:lpstr>Slide 31</vt:lpstr>
      <vt:lpstr>Feladattípusok</vt:lpstr>
      <vt:lpstr>Feladattípusok</vt:lpstr>
      <vt:lpstr>Feladattípusok</vt:lpstr>
      <vt:lpstr>Érintett tudományterületek*</vt:lpstr>
      <vt:lpstr>Országos döntő</vt:lpstr>
      <vt:lpstr>A feladat</vt:lpstr>
      <vt:lpstr>Az iskolai könyvtár</vt:lpstr>
      <vt:lpstr>A versenyzők munka közben</vt:lpstr>
      <vt:lpstr>A versenyzők munka közben</vt:lpstr>
      <vt:lpstr>A versenyzők munkáiból</vt:lpstr>
      <vt:lpstr>Jutalomkirándulás</vt:lpstr>
      <vt:lpstr>Városi Tömegközlekedési Múzeum</vt:lpstr>
      <vt:lpstr>Városnézés</vt:lpstr>
      <vt:lpstr>Városháza</vt:lpstr>
      <vt:lpstr>Pozsarevacska templom</vt:lpstr>
      <vt:lpstr>Pest Megyei Könyvtár</vt:lpstr>
      <vt:lpstr>Végeredmény</vt:lpstr>
      <vt:lpstr>A legeredményesebbek</vt:lpstr>
      <vt:lpstr>A legeredményesebbek</vt:lpstr>
      <vt:lpstr>A legeredményesebbek</vt:lpstr>
      <vt:lpstr>Megyei rangsor*</vt:lpstr>
      <vt:lpstr>Támogatóink</vt:lpstr>
      <vt:lpstr>Irodalom</vt:lpstr>
      <vt:lpstr>Slide 55</vt:lpstr>
    </vt:vector>
  </TitlesOfParts>
  <Company>OPKM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Információs intézményrendszer</dc:title>
  <dc:creator>Dömsödy Andrea</dc:creator>
  <cp:lastModifiedBy>Tompi</cp:lastModifiedBy>
  <cp:revision>333</cp:revision>
  <dcterms:created xsi:type="dcterms:W3CDTF">2007-02-20T21:08:24Z</dcterms:created>
  <dcterms:modified xsi:type="dcterms:W3CDTF">2010-06-06T19:54:08Z</dcterms:modified>
</cp:coreProperties>
</file>