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1" r:id="rId6"/>
    <p:sldId id="263" r:id="rId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1045718E-6B84-4372-A93C-75041FEB11D3}" type="datetimeFigureOut">
              <a:rPr lang="hu-HU" smtClean="0"/>
              <a:pPr/>
              <a:t>2016.01.11.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3543DE8-DF03-4424-9260-AF6B1BB413B5}"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1045718E-6B84-4372-A93C-75041FEB11D3}" type="datetimeFigureOut">
              <a:rPr lang="hu-HU" smtClean="0"/>
              <a:pPr/>
              <a:t>2016.01.11.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3543DE8-DF03-4424-9260-AF6B1BB413B5}"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1045718E-6B84-4372-A93C-75041FEB11D3}" type="datetimeFigureOut">
              <a:rPr lang="hu-HU" smtClean="0"/>
              <a:pPr/>
              <a:t>2016.01.11.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3543DE8-DF03-4424-9260-AF6B1BB413B5}"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1045718E-6B84-4372-A93C-75041FEB11D3}" type="datetimeFigureOut">
              <a:rPr lang="hu-HU" smtClean="0"/>
              <a:pPr/>
              <a:t>2016.01.11.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3543DE8-DF03-4424-9260-AF6B1BB413B5}"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1045718E-6B84-4372-A93C-75041FEB11D3}" type="datetimeFigureOut">
              <a:rPr lang="hu-HU" smtClean="0"/>
              <a:pPr/>
              <a:t>2016.01.11.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3543DE8-DF03-4424-9260-AF6B1BB413B5}"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1045718E-6B84-4372-A93C-75041FEB11D3}" type="datetimeFigureOut">
              <a:rPr lang="hu-HU" smtClean="0"/>
              <a:pPr/>
              <a:t>2016.01.11.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3543DE8-DF03-4424-9260-AF6B1BB413B5}"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1045718E-6B84-4372-A93C-75041FEB11D3}" type="datetimeFigureOut">
              <a:rPr lang="hu-HU" smtClean="0"/>
              <a:pPr/>
              <a:t>2016.01.11.</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23543DE8-DF03-4424-9260-AF6B1BB413B5}"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1045718E-6B84-4372-A93C-75041FEB11D3}" type="datetimeFigureOut">
              <a:rPr lang="hu-HU" smtClean="0"/>
              <a:pPr/>
              <a:t>2016.01.11.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23543DE8-DF03-4424-9260-AF6B1BB413B5}"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1045718E-6B84-4372-A93C-75041FEB11D3}" type="datetimeFigureOut">
              <a:rPr lang="hu-HU" smtClean="0"/>
              <a:pPr/>
              <a:t>2016.01.11.</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23543DE8-DF03-4424-9260-AF6B1BB413B5}"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1045718E-6B84-4372-A93C-75041FEB11D3}" type="datetimeFigureOut">
              <a:rPr lang="hu-HU" smtClean="0"/>
              <a:pPr/>
              <a:t>2016.01.11.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3543DE8-DF03-4424-9260-AF6B1BB413B5}"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1045718E-6B84-4372-A93C-75041FEB11D3}" type="datetimeFigureOut">
              <a:rPr lang="hu-HU" smtClean="0"/>
              <a:pPr/>
              <a:t>2016.01.11.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3543DE8-DF03-4424-9260-AF6B1BB413B5}"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5718E-6B84-4372-A93C-75041FEB11D3}" type="datetimeFigureOut">
              <a:rPr lang="hu-HU" smtClean="0"/>
              <a:pPr/>
              <a:t>2016.01.11.</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43DE8-DF03-4424-9260-AF6B1BB413B5}"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pkm.hu/Bod_versen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pkm.hu/Bod_versen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pkm.hu/Bod_verseny"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pkm.hu/Bod_verseny"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jpeg"/><Relationship Id="rId2" Type="http://schemas.openxmlformats.org/officeDocument/2006/relationships/hyperlink" Target="http://www.opkm.hu/Bod_verseny"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mailto:tolnai.jozsef@ofi.h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Cím 3"/>
          <p:cNvSpPr>
            <a:spLocks noGrp="1"/>
          </p:cNvSpPr>
          <p:nvPr>
            <p:ph type="title"/>
          </p:nvPr>
        </p:nvSpPr>
        <p:spPr>
          <a:xfrm>
            <a:off x="323528" y="188640"/>
            <a:ext cx="8363272" cy="5976664"/>
          </a:xfrm>
        </p:spPr>
        <p:txBody>
          <a:bodyPr anchor="t">
            <a:normAutofit/>
          </a:bodyPr>
          <a:lstStyle/>
          <a:p>
            <a:pPr algn="l"/>
            <a:r>
              <a:rPr lang="hu-HU" sz="1200" dirty="0" smtClean="0"/>
              <a:t>		</a:t>
            </a:r>
            <a:br>
              <a:rPr lang="hu-HU" sz="1200" dirty="0" smtClean="0"/>
            </a:br>
            <a:r>
              <a:rPr lang="hu-HU" sz="1200" dirty="0"/>
              <a:t>	</a:t>
            </a:r>
            <a:r>
              <a:rPr lang="hu-HU" sz="1200" dirty="0" smtClean="0"/>
              <a:t>	Pedagógiai Könyvtár és Múzeum </a:t>
            </a:r>
            <a:br>
              <a:rPr lang="hu-HU" sz="1200" dirty="0" smtClean="0"/>
            </a:br>
            <a:r>
              <a:rPr lang="hu-HU" sz="1200" dirty="0"/>
              <a:t>	</a:t>
            </a:r>
            <a:r>
              <a:rPr lang="hu-HU" sz="1200" dirty="0" smtClean="0"/>
              <a:t>	Bod Péter Országos Könyvtárhasználati Verseny</a:t>
            </a:r>
            <a:br>
              <a:rPr lang="hu-HU" sz="1200" dirty="0" smtClean="0"/>
            </a:br>
            <a:r>
              <a:rPr lang="hu-HU" sz="1200" dirty="0" smtClean="0"/>
              <a:t>__________________________________________________________________________________________________________</a:t>
            </a:r>
            <a:br>
              <a:rPr lang="hu-HU" sz="1200" dirty="0" smtClean="0"/>
            </a:br>
            <a:r>
              <a:rPr lang="hu-HU" sz="1200" dirty="0" smtClean="0"/>
              <a:t>		</a:t>
            </a:r>
            <a:endParaRPr lang="hu-HU" sz="1200" dirty="0"/>
          </a:p>
        </p:txBody>
      </p:sp>
      <p:pic>
        <p:nvPicPr>
          <p:cNvPr id="7" name="Tartalom helye 6" descr="ofi-logo-hu.png"/>
          <p:cNvPicPr>
            <a:picLocks noGrp="1" noChangeAspect="1"/>
          </p:cNvPicPr>
          <p:nvPr>
            <p:ph idx="1"/>
          </p:nvPr>
        </p:nvPicPr>
        <p:blipFill>
          <a:blip r:embed="rId2" cstate="print"/>
          <a:stretch>
            <a:fillRect/>
          </a:stretch>
        </p:blipFill>
        <p:spPr>
          <a:xfrm>
            <a:off x="395536" y="332656"/>
            <a:ext cx="1524000" cy="464820"/>
          </a:xfrm>
        </p:spPr>
      </p:pic>
      <p:pic>
        <p:nvPicPr>
          <p:cNvPr id="8" name="Kép 7" descr="bod_logo2.jpg"/>
          <p:cNvPicPr>
            <a:picLocks noChangeAspect="1"/>
          </p:cNvPicPr>
          <p:nvPr/>
        </p:nvPicPr>
        <p:blipFill>
          <a:blip r:embed="rId3" cstate="print"/>
          <a:stretch>
            <a:fillRect/>
          </a:stretch>
        </p:blipFill>
        <p:spPr>
          <a:xfrm>
            <a:off x="467544" y="1196753"/>
            <a:ext cx="1889417" cy="2016224"/>
          </a:xfrm>
          <a:prstGeom prst="rect">
            <a:avLst/>
          </a:prstGeom>
        </p:spPr>
      </p:pic>
      <p:sp>
        <p:nvSpPr>
          <p:cNvPr id="9" name="Szövegdoboz 8"/>
          <p:cNvSpPr txBox="1"/>
          <p:nvPr/>
        </p:nvSpPr>
        <p:spPr>
          <a:xfrm>
            <a:off x="1115616" y="3140968"/>
            <a:ext cx="6624736" cy="1569660"/>
          </a:xfrm>
          <a:prstGeom prst="rect">
            <a:avLst/>
          </a:prstGeom>
          <a:noFill/>
        </p:spPr>
        <p:txBody>
          <a:bodyPr wrap="square" rtlCol="0">
            <a:spAutoFit/>
          </a:bodyPr>
          <a:lstStyle/>
          <a:p>
            <a:r>
              <a:rPr lang="hu-HU" sz="3200" b="1" dirty="0" smtClean="0"/>
              <a:t>Bod Péter Országos Könyvtárhasználati Verseny </a:t>
            </a:r>
            <a:r>
              <a:rPr lang="hu-HU" sz="3200" b="1" dirty="0" smtClean="0"/>
              <a:t>2015/2016. tanév</a:t>
            </a:r>
            <a:endParaRPr lang="hu-HU" sz="3200" b="1" dirty="0" smtClean="0"/>
          </a:p>
        </p:txBody>
      </p:sp>
      <p:sp>
        <p:nvSpPr>
          <p:cNvPr id="10" name="Téglalap 9"/>
          <p:cNvSpPr/>
          <p:nvPr/>
        </p:nvSpPr>
        <p:spPr>
          <a:xfrm>
            <a:off x="3563888" y="5229200"/>
            <a:ext cx="4896544" cy="79208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Tolnai József</a:t>
            </a:r>
          </a:p>
          <a:p>
            <a:pPr algn="ctr"/>
            <a:r>
              <a:rPr lang="hu-HU" dirty="0" smtClean="0"/>
              <a:t>ügyvivő szakértő, országos versenyszervező</a:t>
            </a:r>
            <a:endParaRPr lang="hu-HU" dirty="0"/>
          </a:p>
        </p:txBody>
      </p:sp>
      <p:sp>
        <p:nvSpPr>
          <p:cNvPr id="11" name="Téglalap 10"/>
          <p:cNvSpPr/>
          <p:nvPr/>
        </p:nvSpPr>
        <p:spPr>
          <a:xfrm>
            <a:off x="539552" y="5229200"/>
            <a:ext cx="2736304" cy="79208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u-HU" dirty="0" smtClean="0"/>
              <a:t>2016. január 11.</a:t>
            </a:r>
            <a:endParaRPr lang="hu-HU" dirty="0"/>
          </a:p>
        </p:txBody>
      </p:sp>
      <p:sp>
        <p:nvSpPr>
          <p:cNvPr id="12" name="Ellipszis 11"/>
          <p:cNvSpPr/>
          <p:nvPr/>
        </p:nvSpPr>
        <p:spPr>
          <a:xfrm>
            <a:off x="6300192" y="1556792"/>
            <a:ext cx="2664296" cy="26642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14" name="Kép 13" descr="Bod_donto_2014_Szanadi (10).jpg"/>
          <p:cNvPicPr>
            <a:picLocks noChangeAspect="1"/>
          </p:cNvPicPr>
          <p:nvPr/>
        </p:nvPicPr>
        <p:blipFill>
          <a:blip r:embed="rId4" cstate="print"/>
          <a:stretch>
            <a:fillRect/>
          </a:stretch>
        </p:blipFill>
        <p:spPr>
          <a:xfrm>
            <a:off x="6444208" y="1988840"/>
            <a:ext cx="2307698" cy="191683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Cím 3"/>
          <p:cNvSpPr>
            <a:spLocks noGrp="1"/>
          </p:cNvSpPr>
          <p:nvPr>
            <p:ph type="title"/>
          </p:nvPr>
        </p:nvSpPr>
        <p:spPr>
          <a:xfrm>
            <a:off x="323528" y="188640"/>
            <a:ext cx="8363272" cy="5976664"/>
          </a:xfrm>
        </p:spPr>
        <p:txBody>
          <a:bodyPr anchor="t">
            <a:normAutofit/>
          </a:bodyPr>
          <a:lstStyle/>
          <a:p>
            <a:pPr algn="l"/>
            <a:r>
              <a:rPr lang="hu-HU" sz="1200" dirty="0" smtClean="0"/>
              <a:t>		</a:t>
            </a:r>
            <a:br>
              <a:rPr lang="hu-HU" sz="1200" dirty="0" smtClean="0"/>
            </a:br>
            <a:r>
              <a:rPr lang="hu-HU" sz="1200" dirty="0"/>
              <a:t>	</a:t>
            </a:r>
            <a:r>
              <a:rPr lang="hu-HU" sz="1200" dirty="0" smtClean="0"/>
              <a:t>	Pedagógiai Könyvtár és Múzeum </a:t>
            </a:r>
            <a:br>
              <a:rPr lang="hu-HU" sz="1200" dirty="0" smtClean="0"/>
            </a:br>
            <a:r>
              <a:rPr lang="hu-HU" sz="1200" dirty="0"/>
              <a:t>	</a:t>
            </a:r>
            <a:r>
              <a:rPr lang="hu-HU" sz="1200" dirty="0" smtClean="0"/>
              <a:t>	Bod Péter Országos Könyvtárhasználati Verseny	</a:t>
            </a:r>
            <a:r>
              <a:rPr lang="hu-HU" sz="1200" dirty="0" smtClean="0">
                <a:hlinkClick r:id="rId2"/>
              </a:rPr>
              <a:t>http</a:t>
            </a:r>
            <a:r>
              <a:rPr lang="hu-HU" sz="1200" dirty="0" smtClean="0">
                <a:hlinkClick r:id="rId2"/>
              </a:rPr>
              <a:t>://www.opkm.hu/Bod_verseny</a:t>
            </a:r>
            <a:r>
              <a:rPr lang="hu-HU" sz="1200" dirty="0" smtClean="0">
                <a:hlinkClick r:id="rId2"/>
              </a:rPr>
              <a:t/>
            </a:r>
            <a:br>
              <a:rPr lang="hu-HU" sz="1200" dirty="0" smtClean="0">
                <a:hlinkClick r:id="rId2"/>
              </a:rPr>
            </a:br>
            <a:r>
              <a:rPr lang="hu-HU" sz="1200" dirty="0" smtClean="0"/>
              <a:t>__________________________________________________________________________________________________________</a:t>
            </a:r>
            <a:br>
              <a:rPr lang="hu-HU" sz="1200" dirty="0" smtClean="0"/>
            </a:br>
            <a:r>
              <a:rPr lang="hu-HU" sz="1200" dirty="0" smtClean="0"/>
              <a:t>		</a:t>
            </a:r>
            <a:endParaRPr lang="hu-HU" sz="1200" dirty="0"/>
          </a:p>
        </p:txBody>
      </p:sp>
      <p:pic>
        <p:nvPicPr>
          <p:cNvPr id="7" name="Tartalom helye 6" descr="ofi-logo-hu.png"/>
          <p:cNvPicPr>
            <a:picLocks noGrp="1" noChangeAspect="1"/>
          </p:cNvPicPr>
          <p:nvPr>
            <p:ph idx="1"/>
          </p:nvPr>
        </p:nvPicPr>
        <p:blipFill>
          <a:blip r:embed="rId3" cstate="print"/>
          <a:stretch>
            <a:fillRect/>
          </a:stretch>
        </p:blipFill>
        <p:spPr>
          <a:xfrm>
            <a:off x="395536" y="332656"/>
            <a:ext cx="1524000" cy="464820"/>
          </a:xfrm>
        </p:spPr>
      </p:pic>
      <p:sp>
        <p:nvSpPr>
          <p:cNvPr id="5" name="Szövegdoboz 4"/>
          <p:cNvSpPr txBox="1"/>
          <p:nvPr/>
        </p:nvSpPr>
        <p:spPr>
          <a:xfrm>
            <a:off x="467544" y="1196752"/>
            <a:ext cx="7992888" cy="5293757"/>
          </a:xfrm>
          <a:prstGeom prst="rect">
            <a:avLst/>
          </a:prstGeom>
          <a:noFill/>
        </p:spPr>
        <p:txBody>
          <a:bodyPr wrap="square" rtlCol="0">
            <a:spAutoFit/>
          </a:bodyPr>
          <a:lstStyle/>
          <a:p>
            <a:pPr hangingPunct="0"/>
            <a:r>
              <a:rPr lang="hu-HU" sz="1600" b="1" dirty="0"/>
              <a:t>A verseny meghirdetője</a:t>
            </a:r>
          </a:p>
          <a:p>
            <a:pPr hangingPunct="0"/>
            <a:r>
              <a:rPr lang="hu-HU" sz="1600" dirty="0"/>
              <a:t>Oktatáskutató és Fejlesztő Intézet Pedagógiai Könyvtár és Múzeum (OFI PKM) – </a:t>
            </a:r>
            <a:r>
              <a:rPr lang="hu-HU" sz="1600" dirty="0" smtClean="0"/>
              <a:t>az Emberi Erőforrások </a:t>
            </a:r>
            <a:r>
              <a:rPr lang="hu-HU" sz="1600" dirty="0" smtClean="0"/>
              <a:t>Minisztériuma (EMMI</a:t>
            </a:r>
            <a:r>
              <a:rPr lang="hu-HU" sz="1600" dirty="0" smtClean="0"/>
              <a:t>) </a:t>
            </a:r>
            <a:r>
              <a:rPr lang="hu-HU" sz="1600" dirty="0" smtClean="0"/>
              <a:t>támogatásával.</a:t>
            </a:r>
            <a:endParaRPr lang="hu-HU" sz="1600" b="1" dirty="0"/>
          </a:p>
          <a:p>
            <a:pPr hangingPunct="0"/>
            <a:r>
              <a:rPr lang="hu-HU" sz="1600" dirty="0"/>
              <a:t> </a:t>
            </a:r>
            <a:endParaRPr lang="hu-HU" sz="1600" b="1" dirty="0"/>
          </a:p>
          <a:p>
            <a:pPr hangingPunct="0"/>
            <a:r>
              <a:rPr lang="hu-HU" sz="1600" b="1" dirty="0"/>
              <a:t>A verseny célja</a:t>
            </a:r>
          </a:p>
          <a:p>
            <a:pPr hangingPunct="0"/>
            <a:r>
              <a:rPr lang="hu-HU" sz="1600" dirty="0"/>
              <a:t>A tehetséggondozás, a tanulók információs műveltségének és azon belül is könyvtárhasználati eszköztudásuk, szövegértésük, logikus gondolkodásuk és kreativitásuk fejlesztése. Mindemellett célja az önálló tanuláshoz szükséges kompetenciák fejlesztése, az iskolai tanulási folyamat során részekre bontott ismeretelemeket egységbe foglaló, szintetizáló, az információs műveltséget és a forráshasználati képességeket mozgósító tudás mérése, értékelése.</a:t>
            </a:r>
            <a:endParaRPr lang="hu-HU" sz="1600" b="1" dirty="0"/>
          </a:p>
          <a:p>
            <a:pPr hangingPunct="0"/>
            <a:r>
              <a:rPr lang="hu-HU" sz="1600" dirty="0"/>
              <a:t> </a:t>
            </a:r>
            <a:endParaRPr lang="hu-HU" sz="1600" b="1" dirty="0"/>
          </a:p>
          <a:p>
            <a:pPr hangingPunct="0"/>
            <a:r>
              <a:rPr lang="hu-HU" sz="1600" b="1" dirty="0"/>
              <a:t>A verseny kategóriái korcsoportok szerint</a:t>
            </a:r>
          </a:p>
          <a:p>
            <a:pPr marL="400050" indent="-400050" hangingPunct="0">
              <a:buAutoNum type="romanUcPeriod"/>
            </a:pPr>
            <a:r>
              <a:rPr lang="hu-HU" sz="1600" i="1" dirty="0" smtClean="0"/>
              <a:t>kategória</a:t>
            </a:r>
            <a:r>
              <a:rPr lang="hu-HU" sz="1600" i="1" dirty="0"/>
              <a:t>: </a:t>
            </a:r>
            <a:r>
              <a:rPr lang="hu-HU" sz="1600" dirty="0"/>
              <a:t>7-8. évfolyamos </a:t>
            </a:r>
            <a:r>
              <a:rPr lang="hu-HU" sz="1600" dirty="0" smtClean="0"/>
              <a:t>tanulók; </a:t>
            </a:r>
            <a:r>
              <a:rPr lang="hu-HU" sz="1600" i="1" dirty="0" smtClean="0"/>
              <a:t>II</a:t>
            </a:r>
            <a:r>
              <a:rPr lang="hu-HU" sz="1600" i="1" dirty="0"/>
              <a:t>. kategória: </a:t>
            </a:r>
            <a:r>
              <a:rPr lang="hu-HU" sz="1600" dirty="0"/>
              <a:t>9-10. évfolyamos </a:t>
            </a:r>
            <a:r>
              <a:rPr lang="hu-HU" sz="1600" dirty="0" smtClean="0"/>
              <a:t>tanulók</a:t>
            </a:r>
          </a:p>
          <a:p>
            <a:pPr marL="400050" indent="-400050" hangingPunct="0"/>
            <a:endParaRPr lang="hu-HU" sz="1600" b="1" dirty="0" smtClean="0"/>
          </a:p>
          <a:p>
            <a:pPr marL="400050" indent="-400050" hangingPunct="0"/>
            <a:r>
              <a:rPr lang="hu-HU" sz="1600" b="1" dirty="0" smtClean="0"/>
              <a:t>A verseny témája</a:t>
            </a:r>
          </a:p>
          <a:p>
            <a:pPr marL="400050" indent="-400050" hangingPunct="0"/>
            <a:r>
              <a:rPr lang="hu-HU" sz="1600" b="1" dirty="0" smtClean="0"/>
              <a:t>„…olyan gyönyörű, olyan tökéletes a népzene.” </a:t>
            </a:r>
            <a:r>
              <a:rPr lang="hu-HU" sz="1600" b="1" dirty="0" smtClean="0"/>
              <a:t>- 135 </a:t>
            </a:r>
            <a:r>
              <a:rPr lang="hu-HU" sz="1600" b="1" dirty="0" smtClean="0"/>
              <a:t>évvel ezelőtt született Bartók Béla</a:t>
            </a:r>
            <a:r>
              <a:rPr lang="hu-HU" sz="1600" i="1" dirty="0"/>
              <a:t> </a:t>
            </a:r>
            <a:endParaRPr lang="hu-HU" sz="1600" b="1" dirty="0" smtClean="0"/>
          </a:p>
          <a:p>
            <a:pPr hangingPunct="0"/>
            <a:endParaRPr lang="hu-HU" sz="1600" b="1" dirty="0" smtClean="0"/>
          </a:p>
          <a:p>
            <a:pPr hangingPunct="0"/>
            <a:r>
              <a:rPr lang="hu-HU" sz="1600" b="1" dirty="0" smtClean="0"/>
              <a:t>A </a:t>
            </a:r>
            <a:r>
              <a:rPr lang="hu-HU" sz="1600" b="1" dirty="0"/>
              <a:t>jelentkezés és a részvétel feltételei</a:t>
            </a:r>
          </a:p>
          <a:p>
            <a:pPr hangingPunct="0"/>
            <a:r>
              <a:rPr lang="hu-HU" sz="1600" dirty="0"/>
              <a:t>A Bod Péter Országos Könyvtárhasználati Verseny magyar nyelvű egyéni verseny, bármely magyarországi iskola 7-10. évfolyamos tanterv szerint tanuló diákja nevezhet.</a:t>
            </a:r>
            <a:endParaRPr lang="hu-HU" sz="1600" b="1" dirty="0"/>
          </a:p>
          <a:p>
            <a:endParaRPr lang="hu-HU" dirty="0"/>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 calcmode="lin" valueType="num">
                                      <p:cBhvr additive="base">
                                        <p:cTn id="55" dur="500" fill="hold"/>
                                        <p:tgtEl>
                                          <p:spTgt spid="5">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5">
                                            <p:txEl>
                                              <p:pRg st="10" end="10"/>
                                            </p:txEl>
                                          </p:spTgt>
                                        </p:tgtEl>
                                        <p:attrNameLst>
                                          <p:attrName>style.visibility</p:attrName>
                                        </p:attrNameLst>
                                      </p:cBhvr>
                                      <p:to>
                                        <p:strVal val="visible"/>
                                      </p:to>
                                    </p:set>
                                    <p:anim calcmode="lin" valueType="num">
                                      <p:cBhvr additive="base">
                                        <p:cTn id="61" dur="500" fill="hold"/>
                                        <p:tgtEl>
                                          <p:spTgt spid="5">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 calcmode="lin" valueType="num">
                                      <p:cBhvr additive="base">
                                        <p:cTn id="67" dur="500" fill="hold"/>
                                        <p:tgtEl>
                                          <p:spTgt spid="5">
                                            <p:txEl>
                                              <p:pRg st="12" end="12"/>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5">
                                            <p:txEl>
                                              <p:pRg st="13" end="13"/>
                                            </p:txEl>
                                          </p:spTgt>
                                        </p:tgtEl>
                                        <p:attrNameLst>
                                          <p:attrName>style.visibility</p:attrName>
                                        </p:attrNameLst>
                                      </p:cBhvr>
                                      <p:to>
                                        <p:strVal val="visible"/>
                                      </p:to>
                                    </p:set>
                                    <p:anim calcmode="lin" valueType="num">
                                      <p:cBhvr additive="base">
                                        <p:cTn id="73" dur="500" fill="hold"/>
                                        <p:tgtEl>
                                          <p:spTgt spid="5">
                                            <p:txEl>
                                              <p:pRg st="13" end="13"/>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5">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Cím 3"/>
          <p:cNvSpPr>
            <a:spLocks noGrp="1"/>
          </p:cNvSpPr>
          <p:nvPr>
            <p:ph type="title"/>
          </p:nvPr>
        </p:nvSpPr>
        <p:spPr>
          <a:xfrm>
            <a:off x="323528" y="188640"/>
            <a:ext cx="8363272" cy="5976664"/>
          </a:xfrm>
        </p:spPr>
        <p:txBody>
          <a:bodyPr anchor="t">
            <a:normAutofit/>
          </a:bodyPr>
          <a:lstStyle/>
          <a:p>
            <a:pPr algn="l"/>
            <a:r>
              <a:rPr lang="hu-HU" sz="1200" dirty="0" smtClean="0"/>
              <a:t>		</a:t>
            </a:r>
            <a:br>
              <a:rPr lang="hu-HU" sz="1200" dirty="0" smtClean="0"/>
            </a:br>
            <a:r>
              <a:rPr lang="hu-HU" sz="1200" dirty="0"/>
              <a:t>	</a:t>
            </a:r>
            <a:r>
              <a:rPr lang="hu-HU" sz="1200" dirty="0" smtClean="0"/>
              <a:t>	Pedagógiai Könyvtár és Múzeum </a:t>
            </a:r>
            <a:br>
              <a:rPr lang="hu-HU" sz="1200" dirty="0" smtClean="0"/>
            </a:br>
            <a:r>
              <a:rPr lang="hu-HU" sz="1200" dirty="0"/>
              <a:t>	</a:t>
            </a:r>
            <a:r>
              <a:rPr lang="hu-HU" sz="1200" dirty="0" smtClean="0"/>
              <a:t>	Bod Péter Országos Könyvtárhasználati Verseny	</a:t>
            </a:r>
            <a:r>
              <a:rPr lang="hu-HU" sz="1200" dirty="0" smtClean="0">
                <a:hlinkClick r:id="rId2"/>
              </a:rPr>
              <a:t>http</a:t>
            </a:r>
            <a:r>
              <a:rPr lang="hu-HU" sz="1200" dirty="0" smtClean="0">
                <a:hlinkClick r:id="rId2"/>
              </a:rPr>
              <a:t>://www.opkm.hu/Bod_verseny</a:t>
            </a:r>
            <a:r>
              <a:rPr lang="hu-HU" sz="1200" dirty="0" smtClean="0"/>
              <a:t/>
            </a:r>
            <a:br>
              <a:rPr lang="hu-HU" sz="1200" dirty="0" smtClean="0"/>
            </a:br>
            <a:r>
              <a:rPr lang="hu-HU" sz="1200" dirty="0" smtClean="0"/>
              <a:t>__________________________________________________________________________________________________________</a:t>
            </a:r>
            <a:br>
              <a:rPr lang="hu-HU" sz="1200" dirty="0" smtClean="0"/>
            </a:br>
            <a:r>
              <a:rPr lang="hu-HU" sz="1200" dirty="0" smtClean="0"/>
              <a:t>		</a:t>
            </a:r>
            <a:endParaRPr lang="hu-HU" sz="1200" dirty="0"/>
          </a:p>
        </p:txBody>
      </p:sp>
      <p:pic>
        <p:nvPicPr>
          <p:cNvPr id="7" name="Tartalom helye 6" descr="ofi-logo-hu.png"/>
          <p:cNvPicPr>
            <a:picLocks noGrp="1" noChangeAspect="1"/>
          </p:cNvPicPr>
          <p:nvPr>
            <p:ph idx="1"/>
          </p:nvPr>
        </p:nvPicPr>
        <p:blipFill>
          <a:blip r:embed="rId3" cstate="print"/>
          <a:stretch>
            <a:fillRect/>
          </a:stretch>
        </p:blipFill>
        <p:spPr>
          <a:xfrm>
            <a:off x="395536" y="332656"/>
            <a:ext cx="1524000" cy="464820"/>
          </a:xfrm>
        </p:spPr>
      </p:pic>
      <p:sp>
        <p:nvSpPr>
          <p:cNvPr id="5" name="Szövegdoboz 4"/>
          <p:cNvSpPr txBox="1"/>
          <p:nvPr/>
        </p:nvSpPr>
        <p:spPr>
          <a:xfrm>
            <a:off x="467544" y="1052736"/>
            <a:ext cx="7992888" cy="4031873"/>
          </a:xfrm>
          <a:prstGeom prst="rect">
            <a:avLst/>
          </a:prstGeom>
          <a:noFill/>
        </p:spPr>
        <p:txBody>
          <a:bodyPr wrap="square" rtlCol="0">
            <a:spAutoFit/>
          </a:bodyPr>
          <a:lstStyle/>
          <a:p>
            <a:pPr hangingPunct="0"/>
            <a:r>
              <a:rPr lang="hu-HU" sz="1600" b="1" dirty="0" smtClean="0"/>
              <a:t>1. Iskolai forduló</a:t>
            </a:r>
          </a:p>
          <a:p>
            <a:pPr hangingPunct="0"/>
            <a:endParaRPr lang="hu-HU" sz="1600" b="1" dirty="0"/>
          </a:p>
          <a:p>
            <a:r>
              <a:rPr lang="hu-HU" sz="1600" dirty="0" smtClean="0"/>
              <a:t>A köznevelési intézmények könyvtárosai, könyvtárostanárai, magyartanárai </a:t>
            </a:r>
            <a:r>
              <a:rPr lang="hu-HU" sz="1600" dirty="0" smtClean="0">
                <a:solidFill>
                  <a:srgbClr val="FF0000"/>
                </a:solidFill>
              </a:rPr>
              <a:t>helyi </a:t>
            </a:r>
            <a:r>
              <a:rPr lang="hu-HU" sz="1600" dirty="0" smtClean="0">
                <a:solidFill>
                  <a:srgbClr val="FF0000"/>
                </a:solidFill>
              </a:rPr>
              <a:t>verseny, bármilyen megmérettetés vagy ezek hiányában legalább dokumentálható felkészítés </a:t>
            </a:r>
            <a:r>
              <a:rPr lang="hu-HU" sz="1600" dirty="0" smtClean="0">
                <a:solidFill>
                  <a:srgbClr val="FF0000"/>
                </a:solidFill>
              </a:rPr>
              <a:t>nélkül nem nevezhetnek tanulókat</a:t>
            </a:r>
            <a:r>
              <a:rPr lang="hu-HU" sz="1600" dirty="0" smtClean="0"/>
              <a:t> a megyei, illetve fővárosi versenyekre.</a:t>
            </a:r>
          </a:p>
          <a:p>
            <a:r>
              <a:rPr lang="hu-HU" sz="1600" dirty="0" smtClean="0"/>
              <a:t>Időpontját </a:t>
            </a:r>
            <a:r>
              <a:rPr lang="hu-HU" sz="1600" dirty="0"/>
              <a:t>és helyszínét a köznevelési intézmények határozzák meg </a:t>
            </a:r>
            <a:r>
              <a:rPr lang="hu-HU" sz="1600" dirty="0" smtClean="0"/>
              <a:t>(időtartam: </a:t>
            </a:r>
            <a:r>
              <a:rPr lang="hu-HU" sz="1600" dirty="0" smtClean="0"/>
              <a:t>a kiírás </a:t>
            </a:r>
            <a:r>
              <a:rPr lang="hu-HU" sz="1600" dirty="0" smtClean="0"/>
              <a:t>megjelenésétől február </a:t>
            </a:r>
            <a:r>
              <a:rPr lang="hu-HU" sz="1600" dirty="0" smtClean="0"/>
              <a:t>12-ig).</a:t>
            </a:r>
            <a:endParaRPr lang="hu-HU" sz="1600" dirty="0" smtClean="0"/>
          </a:p>
          <a:p>
            <a:r>
              <a:rPr lang="hu-HU" sz="1600" dirty="0" smtClean="0"/>
              <a:t>Az </a:t>
            </a:r>
            <a:r>
              <a:rPr lang="hu-HU" sz="1600" dirty="0"/>
              <a:t>iskolai versenyre a döntőhöz hasonló komplex (írásbeli és szóbeli) versenyt javaslunk</a:t>
            </a:r>
            <a:r>
              <a:rPr lang="hu-HU" sz="1600" dirty="0" smtClean="0"/>
              <a:t>.</a:t>
            </a:r>
          </a:p>
          <a:p>
            <a:endParaRPr lang="hu-HU" sz="1600" b="1" dirty="0" smtClean="0"/>
          </a:p>
          <a:p>
            <a:pPr hangingPunct="0"/>
            <a:r>
              <a:rPr lang="hu-HU" sz="1600" b="1" dirty="0" smtClean="0"/>
              <a:t>A megyei/fővárosi versenyre történő nevezés </a:t>
            </a:r>
            <a:r>
              <a:rPr lang="hu-HU" sz="1600" b="1" dirty="0"/>
              <a:t>módja és </a:t>
            </a:r>
            <a:r>
              <a:rPr lang="hu-HU" sz="1600" b="1" dirty="0" smtClean="0"/>
              <a:t>határideje</a:t>
            </a:r>
          </a:p>
          <a:p>
            <a:pPr hangingPunct="0"/>
            <a:endParaRPr lang="hu-HU" sz="1600" b="1" dirty="0"/>
          </a:p>
          <a:p>
            <a:pPr hangingPunct="0"/>
            <a:r>
              <a:rPr lang="hu-HU" sz="1600" dirty="0" smtClean="0"/>
              <a:t>A nevezés jelentkezési lappal és az iskolai felkészítés/verseny beszámolójával történik (letölthető a verseny internetes oldaláról), a honlapon megjelenő megyei, illetve budapesti versenyszervezők felé.</a:t>
            </a:r>
          </a:p>
          <a:p>
            <a:pPr hangingPunct="0"/>
            <a:endParaRPr lang="hu-HU" sz="1600" dirty="0" smtClean="0"/>
          </a:p>
          <a:p>
            <a:pPr hangingPunct="0"/>
            <a:r>
              <a:rPr lang="hu-HU" sz="1600" dirty="0" smtClean="0"/>
              <a:t>A </a:t>
            </a:r>
            <a:r>
              <a:rPr lang="hu-HU" sz="1600" dirty="0"/>
              <a:t>megyei/fővárosi versenyre a nevezés </a:t>
            </a:r>
            <a:r>
              <a:rPr lang="hu-HU" sz="1600" dirty="0" smtClean="0"/>
              <a:t>határideje várhatóan: </a:t>
            </a:r>
            <a:r>
              <a:rPr lang="hu-HU" sz="1600" dirty="0" smtClean="0"/>
              <a:t>2016. </a:t>
            </a:r>
            <a:r>
              <a:rPr lang="hu-HU" sz="1600" b="1" dirty="0" smtClean="0"/>
              <a:t>február </a:t>
            </a:r>
            <a:r>
              <a:rPr lang="hu-HU" sz="1600" b="1" dirty="0" smtClean="0"/>
              <a:t>12. </a:t>
            </a:r>
            <a:r>
              <a:rPr lang="hu-HU" sz="1600" b="1" dirty="0" smtClean="0"/>
              <a:t>(péntek)</a:t>
            </a:r>
            <a:endParaRPr lang="hu-HU" sz="1600" b="1"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 calcmode="lin" valueType="num">
                                      <p:cBhvr additive="base">
                                        <p:cTn id="37" dur="500" fill="hold"/>
                                        <p:tgtEl>
                                          <p:spTgt spid="5">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 calcmode="lin" valueType="num">
                                      <p:cBhvr additive="base">
                                        <p:cTn id="43" dur="500" fill="hold"/>
                                        <p:tgtEl>
                                          <p:spTgt spid="5">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Cím 3"/>
          <p:cNvSpPr>
            <a:spLocks noGrp="1"/>
          </p:cNvSpPr>
          <p:nvPr>
            <p:ph type="title"/>
          </p:nvPr>
        </p:nvSpPr>
        <p:spPr>
          <a:xfrm>
            <a:off x="323528" y="188640"/>
            <a:ext cx="8363272" cy="5976664"/>
          </a:xfrm>
        </p:spPr>
        <p:txBody>
          <a:bodyPr anchor="t">
            <a:normAutofit/>
          </a:bodyPr>
          <a:lstStyle/>
          <a:p>
            <a:pPr algn="l"/>
            <a:r>
              <a:rPr lang="hu-HU" sz="1200" dirty="0" smtClean="0"/>
              <a:t>		</a:t>
            </a:r>
            <a:br>
              <a:rPr lang="hu-HU" sz="1200" dirty="0" smtClean="0"/>
            </a:br>
            <a:r>
              <a:rPr lang="hu-HU" sz="1200" dirty="0"/>
              <a:t>	</a:t>
            </a:r>
            <a:r>
              <a:rPr lang="hu-HU" sz="1200" dirty="0" smtClean="0"/>
              <a:t>	Pedagógiai Könyvtár és Múzeum </a:t>
            </a:r>
            <a:br>
              <a:rPr lang="hu-HU" sz="1200" dirty="0" smtClean="0"/>
            </a:br>
            <a:r>
              <a:rPr lang="hu-HU" sz="1200" dirty="0"/>
              <a:t>	</a:t>
            </a:r>
            <a:r>
              <a:rPr lang="hu-HU" sz="1200" dirty="0" smtClean="0"/>
              <a:t>	Bod Péter Országos Könyvtárhasználati Verseny	</a:t>
            </a:r>
            <a:r>
              <a:rPr lang="hu-HU" sz="1200" dirty="0" smtClean="0">
                <a:hlinkClick r:id="rId2"/>
              </a:rPr>
              <a:t>http</a:t>
            </a:r>
            <a:r>
              <a:rPr lang="hu-HU" sz="1200" dirty="0" smtClean="0">
                <a:hlinkClick r:id="rId2"/>
              </a:rPr>
              <a:t>://www.opkm.hu/Bod_verseny</a:t>
            </a:r>
            <a:r>
              <a:rPr lang="hu-HU" sz="1200" dirty="0" smtClean="0">
                <a:hlinkClick r:id="rId2"/>
              </a:rPr>
              <a:t/>
            </a:r>
            <a:br>
              <a:rPr lang="hu-HU" sz="1200" dirty="0" smtClean="0">
                <a:hlinkClick r:id="rId2"/>
              </a:rPr>
            </a:br>
            <a:r>
              <a:rPr lang="hu-HU" sz="1200" dirty="0" smtClean="0"/>
              <a:t>__________________________________________________________________________________________________________</a:t>
            </a:r>
            <a:br>
              <a:rPr lang="hu-HU" sz="1200" dirty="0" smtClean="0"/>
            </a:br>
            <a:r>
              <a:rPr lang="hu-HU" sz="1200" dirty="0" smtClean="0"/>
              <a:t>		</a:t>
            </a:r>
            <a:endParaRPr lang="hu-HU" sz="1200" dirty="0"/>
          </a:p>
        </p:txBody>
      </p:sp>
      <p:pic>
        <p:nvPicPr>
          <p:cNvPr id="7" name="Tartalom helye 6" descr="ofi-logo-hu.png"/>
          <p:cNvPicPr>
            <a:picLocks noGrp="1" noChangeAspect="1"/>
          </p:cNvPicPr>
          <p:nvPr>
            <p:ph idx="1"/>
          </p:nvPr>
        </p:nvPicPr>
        <p:blipFill>
          <a:blip r:embed="rId3" cstate="print"/>
          <a:stretch>
            <a:fillRect/>
          </a:stretch>
        </p:blipFill>
        <p:spPr>
          <a:xfrm>
            <a:off x="395536" y="332656"/>
            <a:ext cx="1524000" cy="464820"/>
          </a:xfrm>
        </p:spPr>
      </p:pic>
      <p:sp>
        <p:nvSpPr>
          <p:cNvPr id="6" name="Szövegdoboz 5"/>
          <p:cNvSpPr txBox="1"/>
          <p:nvPr/>
        </p:nvSpPr>
        <p:spPr>
          <a:xfrm>
            <a:off x="539552" y="1052736"/>
            <a:ext cx="7992888" cy="3323987"/>
          </a:xfrm>
          <a:prstGeom prst="rect">
            <a:avLst/>
          </a:prstGeom>
          <a:noFill/>
        </p:spPr>
        <p:txBody>
          <a:bodyPr wrap="square" rtlCol="0">
            <a:spAutoFit/>
          </a:bodyPr>
          <a:lstStyle/>
          <a:p>
            <a:pPr hangingPunct="0"/>
            <a:r>
              <a:rPr lang="hu-HU" sz="1600" b="1" dirty="0"/>
              <a:t>2. forduló: </a:t>
            </a:r>
            <a:r>
              <a:rPr lang="hu-HU" sz="1600" dirty="0"/>
              <a:t>megyei/fővárosi forduló</a:t>
            </a:r>
            <a:endParaRPr lang="hu-HU" sz="1600" b="1" dirty="0"/>
          </a:p>
          <a:p>
            <a:pPr hangingPunct="0"/>
            <a:r>
              <a:rPr lang="hu-HU" sz="1600" dirty="0"/>
              <a:t>		</a:t>
            </a:r>
            <a:r>
              <a:rPr lang="hu-HU" sz="1600" dirty="0" smtClean="0"/>
              <a:t>időpontja</a:t>
            </a:r>
            <a:r>
              <a:rPr lang="hu-HU" sz="1600" dirty="0"/>
              <a:t>: </a:t>
            </a:r>
            <a:r>
              <a:rPr lang="hu-HU" sz="1600" dirty="0" smtClean="0"/>
              <a:t>2016. </a:t>
            </a:r>
            <a:r>
              <a:rPr lang="hu-HU" sz="1600" b="1" dirty="0"/>
              <a:t>március </a:t>
            </a:r>
            <a:r>
              <a:rPr lang="hu-HU" sz="1600" b="1" dirty="0" smtClean="0"/>
              <a:t>7</a:t>
            </a:r>
            <a:r>
              <a:rPr lang="hu-HU" sz="1600" b="1" dirty="0" smtClean="0"/>
              <a:t>. </a:t>
            </a:r>
            <a:r>
              <a:rPr lang="hu-HU" sz="1600" b="1" dirty="0" smtClean="0"/>
              <a:t>(hétfő)</a:t>
            </a:r>
            <a:endParaRPr lang="hu-HU" sz="1600" b="1" dirty="0"/>
          </a:p>
          <a:p>
            <a:pPr hangingPunct="0"/>
            <a:r>
              <a:rPr lang="hu-HU" sz="1600" dirty="0"/>
              <a:t>	helyszínét a megyei/fővárosi szervezők határozzák meg, a tanulók írásban adnak számot a tudásukról (egy központi feladatlapot töltenek ki, a II. kategória emellett egy rövid esszét is ír, adott cím alapján). E fordulóban a tanulók elméleti tudását mérjük fel, ezen a szinten nincs szükség könyvek és internet használatára.</a:t>
            </a:r>
            <a:endParaRPr lang="hu-HU" sz="1600" b="1" dirty="0"/>
          </a:p>
          <a:p>
            <a:pPr hangingPunct="0"/>
            <a:r>
              <a:rPr lang="hu-HU" sz="1600" dirty="0"/>
              <a:t> </a:t>
            </a:r>
            <a:endParaRPr lang="hu-HU" sz="1600" b="1" dirty="0"/>
          </a:p>
          <a:p>
            <a:pPr hangingPunct="0"/>
            <a:r>
              <a:rPr lang="hu-HU" sz="1600" b="1" dirty="0"/>
              <a:t>3. forduló: </a:t>
            </a:r>
            <a:r>
              <a:rPr lang="hu-HU" sz="1600" dirty="0"/>
              <a:t>országos forduló</a:t>
            </a:r>
            <a:endParaRPr lang="hu-HU" sz="1600" b="1" dirty="0"/>
          </a:p>
          <a:p>
            <a:pPr hangingPunct="0"/>
            <a:r>
              <a:rPr lang="hu-HU" sz="1600" dirty="0"/>
              <a:t>		</a:t>
            </a:r>
            <a:r>
              <a:rPr lang="hu-HU" sz="1600" dirty="0" smtClean="0"/>
              <a:t>időpontja</a:t>
            </a:r>
            <a:r>
              <a:rPr lang="hu-HU" sz="1600" dirty="0"/>
              <a:t>: </a:t>
            </a:r>
            <a:r>
              <a:rPr lang="hu-HU" sz="1600" dirty="0" smtClean="0"/>
              <a:t>2016. </a:t>
            </a:r>
            <a:r>
              <a:rPr lang="hu-HU" sz="1600" b="1" dirty="0"/>
              <a:t>április </a:t>
            </a:r>
            <a:r>
              <a:rPr lang="hu-HU" sz="1600" b="1" dirty="0" smtClean="0"/>
              <a:t>25-26. (hétfő-kedd)</a:t>
            </a:r>
            <a:endParaRPr lang="hu-HU" sz="1600" b="1" dirty="0"/>
          </a:p>
          <a:p>
            <a:pPr hangingPunct="0"/>
            <a:r>
              <a:rPr lang="hu-HU" sz="1600" dirty="0"/>
              <a:t>	helyszíne: </a:t>
            </a:r>
            <a:r>
              <a:rPr lang="hu-HU" sz="1600" dirty="0" smtClean="0"/>
              <a:t>OFI Országos Pedagógiai Könyvtár és Múzeum, </a:t>
            </a:r>
            <a:r>
              <a:rPr lang="hu-HU" sz="1600" dirty="0"/>
              <a:t>a tanulók komplex (írásbeli és szóbeli) feladatokat oldanak meg</a:t>
            </a:r>
            <a:r>
              <a:rPr lang="hu-HU" sz="1600" dirty="0" smtClean="0"/>
              <a:t>.</a:t>
            </a:r>
          </a:p>
          <a:p>
            <a:pPr hangingPunct="0"/>
            <a:endParaRPr lang="hu-HU" sz="1600" b="1" dirty="0"/>
          </a:p>
          <a:p>
            <a:endParaRPr lang="hu-HU" dirty="0"/>
          </a:p>
        </p:txBody>
      </p:sp>
      <p:pic>
        <p:nvPicPr>
          <p:cNvPr id="9" name="Kép 8" descr="dijkioszto_43.JPG"/>
          <p:cNvPicPr>
            <a:picLocks noChangeAspect="1"/>
          </p:cNvPicPr>
          <p:nvPr/>
        </p:nvPicPr>
        <p:blipFill>
          <a:blip r:embed="rId4" cstate="print"/>
          <a:stretch>
            <a:fillRect/>
          </a:stretch>
        </p:blipFill>
        <p:spPr>
          <a:xfrm>
            <a:off x="2195736" y="3933056"/>
            <a:ext cx="4824537" cy="2564905"/>
          </a:xfrm>
          <a:prstGeom prst="rect">
            <a:avLst/>
          </a:prstGeom>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Cím 3"/>
          <p:cNvSpPr>
            <a:spLocks noGrp="1"/>
          </p:cNvSpPr>
          <p:nvPr>
            <p:ph type="title"/>
          </p:nvPr>
        </p:nvSpPr>
        <p:spPr>
          <a:xfrm>
            <a:off x="323528" y="188640"/>
            <a:ext cx="8363272" cy="5976664"/>
          </a:xfrm>
        </p:spPr>
        <p:txBody>
          <a:bodyPr anchor="t">
            <a:normAutofit/>
          </a:bodyPr>
          <a:lstStyle/>
          <a:p>
            <a:pPr algn="l"/>
            <a:r>
              <a:rPr lang="hu-HU" sz="1200" dirty="0" smtClean="0"/>
              <a:t>		</a:t>
            </a:r>
            <a:br>
              <a:rPr lang="hu-HU" sz="1200" dirty="0" smtClean="0"/>
            </a:br>
            <a:r>
              <a:rPr lang="hu-HU" sz="1200" dirty="0"/>
              <a:t>	</a:t>
            </a:r>
            <a:r>
              <a:rPr lang="hu-HU" sz="1200" dirty="0" smtClean="0"/>
              <a:t>	Pedagógiai Könyvtár és Múzeum </a:t>
            </a:r>
            <a:br>
              <a:rPr lang="hu-HU" sz="1200" dirty="0" smtClean="0"/>
            </a:br>
            <a:r>
              <a:rPr lang="hu-HU" sz="1200" dirty="0"/>
              <a:t>	</a:t>
            </a:r>
            <a:r>
              <a:rPr lang="hu-HU" sz="1200" dirty="0" smtClean="0"/>
              <a:t>	Bod Péter Országos Könyvtárhasználati Verseny	</a:t>
            </a:r>
            <a:r>
              <a:rPr lang="hu-HU" sz="1200" dirty="0" smtClean="0">
                <a:hlinkClick r:id="rId2"/>
              </a:rPr>
              <a:t>http</a:t>
            </a:r>
            <a:r>
              <a:rPr lang="hu-HU" sz="1200" dirty="0" smtClean="0">
                <a:hlinkClick r:id="rId2"/>
              </a:rPr>
              <a:t>://www.opkm.hu/Bod_verseny</a:t>
            </a:r>
            <a:r>
              <a:rPr lang="hu-HU" sz="1200" dirty="0" smtClean="0"/>
              <a:t/>
            </a:r>
            <a:br>
              <a:rPr lang="hu-HU" sz="1200" dirty="0" smtClean="0"/>
            </a:br>
            <a:r>
              <a:rPr lang="hu-HU" sz="1200" dirty="0" smtClean="0"/>
              <a:t>__________________________________________________________________________________________________________</a:t>
            </a:r>
            <a:br>
              <a:rPr lang="hu-HU" sz="1200" dirty="0" smtClean="0"/>
            </a:br>
            <a:r>
              <a:rPr lang="hu-HU" sz="1200" dirty="0" smtClean="0"/>
              <a:t>		</a:t>
            </a:r>
            <a:endParaRPr lang="hu-HU" sz="1200" dirty="0"/>
          </a:p>
        </p:txBody>
      </p:sp>
      <p:pic>
        <p:nvPicPr>
          <p:cNvPr id="7" name="Tartalom helye 6" descr="ofi-logo-hu.png"/>
          <p:cNvPicPr>
            <a:picLocks noGrp="1" noChangeAspect="1"/>
          </p:cNvPicPr>
          <p:nvPr>
            <p:ph idx="1"/>
          </p:nvPr>
        </p:nvPicPr>
        <p:blipFill>
          <a:blip r:embed="rId3" cstate="print"/>
          <a:stretch>
            <a:fillRect/>
          </a:stretch>
        </p:blipFill>
        <p:spPr>
          <a:xfrm>
            <a:off x="395536" y="332656"/>
            <a:ext cx="1524000" cy="464820"/>
          </a:xfrm>
        </p:spPr>
      </p:pic>
      <p:pic>
        <p:nvPicPr>
          <p:cNvPr id="6" name="Kép 5" descr="Bod_donto_2014_Szanadi (12).jpg"/>
          <p:cNvPicPr>
            <a:picLocks noChangeAspect="1"/>
          </p:cNvPicPr>
          <p:nvPr/>
        </p:nvPicPr>
        <p:blipFill>
          <a:blip r:embed="rId4" cstate="print"/>
          <a:stretch>
            <a:fillRect/>
          </a:stretch>
        </p:blipFill>
        <p:spPr>
          <a:xfrm>
            <a:off x="323528" y="1124744"/>
            <a:ext cx="3131840" cy="2262754"/>
          </a:xfrm>
          <a:prstGeom prst="rect">
            <a:avLst/>
          </a:prstGeom>
        </p:spPr>
      </p:pic>
      <p:sp>
        <p:nvSpPr>
          <p:cNvPr id="8" name="Szövegdoboz 7"/>
          <p:cNvSpPr txBox="1"/>
          <p:nvPr/>
        </p:nvSpPr>
        <p:spPr>
          <a:xfrm>
            <a:off x="3995936" y="1484784"/>
            <a:ext cx="4392488" cy="584775"/>
          </a:xfrm>
          <a:prstGeom prst="rect">
            <a:avLst/>
          </a:prstGeom>
          <a:noFill/>
        </p:spPr>
        <p:txBody>
          <a:bodyPr wrap="square" rtlCol="0">
            <a:spAutoFit/>
          </a:bodyPr>
          <a:lstStyle/>
          <a:p>
            <a:r>
              <a:rPr lang="hu-HU" sz="1600" dirty="0" smtClean="0"/>
              <a:t>Hivatalos Bod Péter Könyvtárhasználati Versenyt </a:t>
            </a:r>
            <a:r>
              <a:rPr lang="hu-HU" sz="1600" dirty="0" smtClean="0"/>
              <a:t>Budapesten </a:t>
            </a:r>
            <a:r>
              <a:rPr lang="hu-HU" sz="1600" dirty="0" smtClean="0">
                <a:solidFill>
                  <a:srgbClr val="FF0000"/>
                </a:solidFill>
              </a:rPr>
              <a:t>kerületi </a:t>
            </a:r>
            <a:r>
              <a:rPr lang="hu-HU" sz="1600" dirty="0" smtClean="0">
                <a:solidFill>
                  <a:srgbClr val="FF0000"/>
                </a:solidFill>
              </a:rPr>
              <a:t>szinten </a:t>
            </a:r>
            <a:r>
              <a:rPr lang="hu-HU" sz="1600" dirty="0" smtClean="0"/>
              <a:t>nem rendezünk!</a:t>
            </a:r>
            <a:endParaRPr lang="hu-HU" sz="1600" dirty="0"/>
          </a:p>
        </p:txBody>
      </p:sp>
      <p:sp>
        <p:nvSpPr>
          <p:cNvPr id="9" name="Szövegdoboz 8"/>
          <p:cNvSpPr txBox="1"/>
          <p:nvPr/>
        </p:nvSpPr>
        <p:spPr>
          <a:xfrm>
            <a:off x="3995936" y="2132856"/>
            <a:ext cx="3888432" cy="1323439"/>
          </a:xfrm>
          <a:prstGeom prst="rect">
            <a:avLst/>
          </a:prstGeom>
          <a:noFill/>
        </p:spPr>
        <p:txBody>
          <a:bodyPr wrap="square" rtlCol="0">
            <a:spAutoFit/>
          </a:bodyPr>
          <a:lstStyle/>
          <a:p>
            <a:r>
              <a:rPr lang="hu-HU" sz="1600" dirty="0"/>
              <a:t>A köznevelési intézmény dönt a </a:t>
            </a:r>
            <a:r>
              <a:rPr lang="hu-HU" sz="1600" dirty="0" smtClean="0"/>
              <a:t>továbbjutókról – </a:t>
            </a:r>
            <a:r>
              <a:rPr lang="hu-HU" sz="1600" dirty="0" smtClean="0">
                <a:solidFill>
                  <a:srgbClr val="FF0000"/>
                </a:solidFill>
              </a:rPr>
              <a:t>maximum 2 fő kategóriánként</a:t>
            </a:r>
            <a:r>
              <a:rPr lang="hu-HU" sz="1600" dirty="0" smtClean="0"/>
              <a:t> –, </a:t>
            </a:r>
            <a:r>
              <a:rPr lang="hu-HU" sz="1600" dirty="0"/>
              <a:t>és biztosítja </a:t>
            </a:r>
            <a:r>
              <a:rPr lang="hu-HU" sz="1600" dirty="0" smtClean="0"/>
              <a:t>ezzel számukra </a:t>
            </a:r>
            <a:r>
              <a:rPr lang="hu-HU" sz="1600" dirty="0"/>
              <a:t>a </a:t>
            </a:r>
            <a:r>
              <a:rPr lang="hu-HU" sz="1600" dirty="0" smtClean="0"/>
              <a:t>megyei/budapesti </a:t>
            </a:r>
            <a:r>
              <a:rPr lang="hu-HU" sz="1600" dirty="0"/>
              <a:t>fordulóba </a:t>
            </a:r>
            <a:r>
              <a:rPr lang="hu-HU" sz="1600" dirty="0" smtClean="0"/>
              <a:t>történő </a:t>
            </a:r>
            <a:r>
              <a:rPr lang="hu-HU" sz="1600" dirty="0"/>
              <a:t>nevezés jogát.</a:t>
            </a:r>
          </a:p>
        </p:txBody>
      </p:sp>
      <p:sp>
        <p:nvSpPr>
          <p:cNvPr id="10" name="Szövegdoboz 9"/>
          <p:cNvSpPr txBox="1"/>
          <p:nvPr/>
        </p:nvSpPr>
        <p:spPr>
          <a:xfrm>
            <a:off x="395536" y="3645025"/>
            <a:ext cx="8064896" cy="3323987"/>
          </a:xfrm>
          <a:prstGeom prst="rect">
            <a:avLst/>
          </a:prstGeom>
          <a:noFill/>
        </p:spPr>
        <p:txBody>
          <a:bodyPr wrap="square" rtlCol="0">
            <a:spAutoFit/>
          </a:bodyPr>
          <a:lstStyle/>
          <a:p>
            <a:pPr hangingPunct="0"/>
            <a:r>
              <a:rPr lang="hu-HU" sz="1600" dirty="0"/>
              <a:t>Az országos döntőbe jutás feltétele az írásbeli versenyen országosan elért kategóriánkénti 1-12. helyezés.</a:t>
            </a:r>
            <a:endParaRPr lang="hu-HU" sz="1600" b="1" dirty="0"/>
          </a:p>
          <a:p>
            <a:pPr hangingPunct="0"/>
            <a:r>
              <a:rPr lang="hu-HU" sz="1600" dirty="0"/>
              <a:t> </a:t>
            </a:r>
            <a:endParaRPr lang="hu-HU" sz="1600" b="1" dirty="0"/>
          </a:p>
          <a:p>
            <a:pPr hangingPunct="0"/>
            <a:r>
              <a:rPr lang="hu-HU" sz="1600" b="1" dirty="0"/>
              <a:t>Az eredmények közzétételének módja</a:t>
            </a:r>
          </a:p>
          <a:p>
            <a:pPr hangingPunct="0"/>
            <a:r>
              <a:rPr lang="hu-HU" sz="1600" dirty="0"/>
              <a:t>Az Oktatáskutató és Fejlesztő Intézet Pedagógiai Könyvtár és Múzeum honlapján </a:t>
            </a:r>
            <a:r>
              <a:rPr lang="hu-HU" sz="1600" dirty="0" smtClean="0"/>
              <a:t>(</a:t>
            </a:r>
            <a:r>
              <a:rPr lang="hu-HU" sz="1600" dirty="0" smtClean="0">
                <a:hlinkClick r:id="rId2"/>
              </a:rPr>
              <a:t>http://www.opkm.hu/Bod_verseny</a:t>
            </a:r>
            <a:r>
              <a:rPr lang="hu-HU" sz="1600" dirty="0" smtClean="0"/>
              <a:t>) </a:t>
            </a:r>
            <a:r>
              <a:rPr lang="hu-HU" sz="1600" dirty="0"/>
              <a:t>és a szaksajtóban.</a:t>
            </a:r>
            <a:endParaRPr lang="hu-HU" sz="1600" b="1" dirty="0"/>
          </a:p>
          <a:p>
            <a:pPr hangingPunct="0"/>
            <a:r>
              <a:rPr lang="hu-HU" sz="1600" dirty="0"/>
              <a:t> </a:t>
            </a:r>
            <a:endParaRPr lang="hu-HU" sz="1600" b="1" dirty="0"/>
          </a:p>
          <a:p>
            <a:pPr hangingPunct="0"/>
            <a:r>
              <a:rPr lang="hu-HU" sz="1600" b="1" dirty="0"/>
              <a:t>Díjazás</a:t>
            </a:r>
          </a:p>
          <a:p>
            <a:pPr hangingPunct="0"/>
            <a:r>
              <a:rPr lang="hu-HU" sz="1600" dirty="0"/>
              <a:t>- A kategóriánkénti első három helyezett kiemelt könyvjutalmat kap.</a:t>
            </a:r>
            <a:endParaRPr lang="hu-HU" sz="1600" b="1" dirty="0"/>
          </a:p>
          <a:p>
            <a:pPr hangingPunct="0"/>
            <a:r>
              <a:rPr lang="hu-HU" sz="1600" dirty="0"/>
              <a:t>- Valamennyi döntőbe jutott diák és felkészítője oklevelet és könyvjutalmat kap, és részt vehetnek a döntő kétnapos programjain</a:t>
            </a:r>
            <a:r>
              <a:rPr lang="hu-HU" sz="1600" dirty="0" smtClean="0"/>
              <a:t>.</a:t>
            </a:r>
            <a:endParaRPr lang="hu-HU" sz="1600" b="1" dirty="0"/>
          </a:p>
          <a:p>
            <a:pPr hangingPunct="0"/>
            <a:r>
              <a:rPr lang="hu-HU" sz="1600" dirty="0"/>
              <a:t>- Lehetőség van különdíj kiosztására is − a zsűri javaslata alapján.</a:t>
            </a:r>
            <a:endParaRPr lang="hu-HU" sz="1600" b="1" dirty="0"/>
          </a:p>
          <a:p>
            <a:endParaRPr lang="hu-HU"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anim calcmode="lin" valueType="num">
                                      <p:cBhvr additive="base">
                                        <p:cTn id="31" dur="500" fill="hold"/>
                                        <p:tgtEl>
                                          <p:spTgt spid="1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anim calcmode="lin" valueType="num">
                                      <p:cBhvr additive="base">
                                        <p:cTn id="37" dur="500" fill="hold"/>
                                        <p:tgtEl>
                                          <p:spTgt spid="1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0">
                                            <p:txEl>
                                              <p:pRg st="6" end="6"/>
                                            </p:txEl>
                                          </p:spTgt>
                                        </p:tgtEl>
                                        <p:attrNameLst>
                                          <p:attrName>style.visibility</p:attrName>
                                        </p:attrNameLst>
                                      </p:cBhvr>
                                      <p:to>
                                        <p:strVal val="visible"/>
                                      </p:to>
                                    </p:set>
                                    <p:anim calcmode="lin" valueType="num">
                                      <p:cBhvr additive="base">
                                        <p:cTn id="43" dur="500" fill="hold"/>
                                        <p:tgtEl>
                                          <p:spTgt spid="10">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0">
                                            <p:txEl>
                                              <p:pRg st="7" end="7"/>
                                            </p:txEl>
                                          </p:spTgt>
                                        </p:tgtEl>
                                        <p:attrNameLst>
                                          <p:attrName>style.visibility</p:attrName>
                                        </p:attrNameLst>
                                      </p:cBhvr>
                                      <p:to>
                                        <p:strVal val="visible"/>
                                      </p:to>
                                    </p:set>
                                    <p:anim calcmode="lin" valueType="num">
                                      <p:cBhvr additive="base">
                                        <p:cTn id="49" dur="500" fill="hold"/>
                                        <p:tgtEl>
                                          <p:spTgt spid="10">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0">
                                            <p:txEl>
                                              <p:pRg st="8" end="8"/>
                                            </p:txEl>
                                          </p:spTgt>
                                        </p:tgtEl>
                                        <p:attrNameLst>
                                          <p:attrName>style.visibility</p:attrName>
                                        </p:attrNameLst>
                                      </p:cBhvr>
                                      <p:to>
                                        <p:strVal val="visible"/>
                                      </p:to>
                                    </p:set>
                                    <p:anim calcmode="lin" valueType="num">
                                      <p:cBhvr additive="base">
                                        <p:cTn id="55" dur="500" fill="hold"/>
                                        <p:tgtEl>
                                          <p:spTgt spid="10">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Cím 3"/>
          <p:cNvSpPr>
            <a:spLocks noGrp="1"/>
          </p:cNvSpPr>
          <p:nvPr>
            <p:ph type="title"/>
          </p:nvPr>
        </p:nvSpPr>
        <p:spPr>
          <a:xfrm>
            <a:off x="323528" y="188640"/>
            <a:ext cx="8363272" cy="5976664"/>
          </a:xfrm>
        </p:spPr>
        <p:txBody>
          <a:bodyPr anchor="t">
            <a:normAutofit/>
          </a:bodyPr>
          <a:lstStyle/>
          <a:p>
            <a:pPr algn="l"/>
            <a:r>
              <a:rPr lang="hu-HU" sz="1200" dirty="0" smtClean="0"/>
              <a:t>		</a:t>
            </a:r>
            <a:br>
              <a:rPr lang="hu-HU" sz="1200" dirty="0" smtClean="0"/>
            </a:br>
            <a:r>
              <a:rPr lang="hu-HU" sz="1200" dirty="0"/>
              <a:t>	</a:t>
            </a:r>
            <a:r>
              <a:rPr lang="hu-HU" sz="1200" dirty="0" smtClean="0"/>
              <a:t>	Pedagógiai Könyvtár és Múzeum </a:t>
            </a:r>
            <a:br>
              <a:rPr lang="hu-HU" sz="1200" dirty="0" smtClean="0"/>
            </a:br>
            <a:r>
              <a:rPr lang="hu-HU" sz="1200" dirty="0"/>
              <a:t>	</a:t>
            </a:r>
            <a:r>
              <a:rPr lang="hu-HU" sz="1200" dirty="0" smtClean="0"/>
              <a:t>	Bod Péter Országos Könyvtárhasználati Verseny	</a:t>
            </a:r>
            <a:r>
              <a:rPr lang="hu-HU" sz="1200" dirty="0" smtClean="0">
                <a:hlinkClick r:id="rId2"/>
              </a:rPr>
              <a:t>http</a:t>
            </a:r>
            <a:r>
              <a:rPr lang="hu-HU" sz="1200" dirty="0" smtClean="0">
                <a:hlinkClick r:id="rId2"/>
              </a:rPr>
              <a:t>://www.opkm.hu/Bod_verseny</a:t>
            </a:r>
            <a:r>
              <a:rPr lang="hu-HU" sz="1200" dirty="0" smtClean="0"/>
              <a:t/>
            </a:r>
            <a:br>
              <a:rPr lang="hu-HU" sz="1200" dirty="0" smtClean="0"/>
            </a:br>
            <a:r>
              <a:rPr lang="hu-HU" sz="1200" dirty="0" smtClean="0"/>
              <a:t>__________________________________________________________________________________________________________</a:t>
            </a:r>
            <a:br>
              <a:rPr lang="hu-HU" sz="1200" dirty="0" smtClean="0"/>
            </a:br>
            <a:r>
              <a:rPr lang="hu-HU" sz="1200" dirty="0" smtClean="0"/>
              <a:t>		</a:t>
            </a:r>
            <a:endParaRPr lang="hu-HU" sz="1200" dirty="0"/>
          </a:p>
        </p:txBody>
      </p:sp>
      <p:pic>
        <p:nvPicPr>
          <p:cNvPr id="7" name="Tartalom helye 6" descr="ofi-logo-hu.png"/>
          <p:cNvPicPr>
            <a:picLocks noGrp="1" noChangeAspect="1"/>
          </p:cNvPicPr>
          <p:nvPr>
            <p:ph idx="1"/>
          </p:nvPr>
        </p:nvPicPr>
        <p:blipFill>
          <a:blip r:embed="rId3" cstate="print"/>
          <a:stretch>
            <a:fillRect/>
          </a:stretch>
        </p:blipFill>
        <p:spPr>
          <a:xfrm>
            <a:off x="395536" y="332656"/>
            <a:ext cx="1524000" cy="464820"/>
          </a:xfrm>
        </p:spPr>
      </p:pic>
      <p:sp>
        <p:nvSpPr>
          <p:cNvPr id="10" name="Szövegdoboz 9"/>
          <p:cNvSpPr txBox="1"/>
          <p:nvPr/>
        </p:nvSpPr>
        <p:spPr>
          <a:xfrm>
            <a:off x="2627784" y="4365104"/>
            <a:ext cx="4248472" cy="1477328"/>
          </a:xfrm>
          <a:prstGeom prst="rect">
            <a:avLst/>
          </a:prstGeom>
          <a:noFill/>
        </p:spPr>
        <p:txBody>
          <a:bodyPr wrap="square" rtlCol="0">
            <a:spAutoFit/>
          </a:bodyPr>
          <a:lstStyle/>
          <a:p>
            <a:pPr algn="ctr"/>
            <a:r>
              <a:rPr lang="hu-HU" dirty="0" smtClean="0"/>
              <a:t>Jó felkészülést, sikeres versenyzést </a:t>
            </a:r>
            <a:r>
              <a:rPr lang="hu-HU" dirty="0" smtClean="0"/>
              <a:t>kívánunk</a:t>
            </a:r>
            <a:r>
              <a:rPr lang="hu-HU" dirty="0" smtClean="0"/>
              <a:t>!</a:t>
            </a:r>
          </a:p>
          <a:p>
            <a:pPr algn="ctr"/>
            <a:endParaRPr lang="hu-HU" dirty="0"/>
          </a:p>
          <a:p>
            <a:pPr algn="ctr"/>
            <a:endParaRPr lang="hu-HU" dirty="0"/>
          </a:p>
          <a:p>
            <a:pPr algn="ctr"/>
            <a:r>
              <a:rPr lang="hu-HU" b="1" dirty="0" smtClean="0">
                <a:solidFill>
                  <a:srgbClr val="FF0000"/>
                </a:solidFill>
                <a:hlinkClick r:id="rId2"/>
              </a:rPr>
              <a:t>http://www.opkm.hu/Bod_verseny</a:t>
            </a:r>
            <a:endParaRPr lang="hu-HU" b="1" dirty="0">
              <a:solidFill>
                <a:srgbClr val="FF0000"/>
              </a:solidFill>
            </a:endParaRPr>
          </a:p>
        </p:txBody>
      </p:sp>
      <p:sp>
        <p:nvSpPr>
          <p:cNvPr id="11" name="Szövegdoboz 10"/>
          <p:cNvSpPr txBox="1"/>
          <p:nvPr/>
        </p:nvSpPr>
        <p:spPr>
          <a:xfrm>
            <a:off x="6516217" y="5733256"/>
            <a:ext cx="2088232" cy="923330"/>
          </a:xfrm>
          <a:prstGeom prst="rect">
            <a:avLst/>
          </a:prstGeom>
          <a:noFill/>
        </p:spPr>
        <p:txBody>
          <a:bodyPr wrap="square" rtlCol="0">
            <a:spAutoFit/>
          </a:bodyPr>
          <a:lstStyle/>
          <a:p>
            <a:r>
              <a:rPr lang="hu-HU" dirty="0" err="1" smtClean="0">
                <a:hlinkClick r:id="rId4"/>
              </a:rPr>
              <a:t>tolnai.jozsef</a:t>
            </a:r>
            <a:r>
              <a:rPr lang="hu-HU" dirty="0" smtClean="0">
                <a:hlinkClick r:id="rId4"/>
              </a:rPr>
              <a:t>@</a:t>
            </a:r>
            <a:r>
              <a:rPr lang="hu-HU" dirty="0" err="1" smtClean="0">
                <a:hlinkClick r:id="rId4"/>
              </a:rPr>
              <a:t>ofi.hu</a:t>
            </a:r>
            <a:endParaRPr lang="hu-HU" dirty="0" smtClean="0"/>
          </a:p>
          <a:p>
            <a:r>
              <a:rPr lang="hu-HU" dirty="0" smtClean="0"/>
              <a:t>323-5512/</a:t>
            </a:r>
          </a:p>
          <a:p>
            <a:r>
              <a:rPr lang="hu-HU" dirty="0" smtClean="0"/>
              <a:t>30-823-7564</a:t>
            </a:r>
            <a:endParaRPr lang="hu-HU" dirty="0"/>
          </a:p>
        </p:txBody>
      </p:sp>
      <p:pic>
        <p:nvPicPr>
          <p:cNvPr id="12" name="Kép 11" descr="bodp.jpg"/>
          <p:cNvPicPr>
            <a:picLocks noChangeAspect="1"/>
          </p:cNvPicPr>
          <p:nvPr/>
        </p:nvPicPr>
        <p:blipFill>
          <a:blip r:embed="rId5" cstate="print"/>
          <a:stretch>
            <a:fillRect/>
          </a:stretch>
        </p:blipFill>
        <p:spPr>
          <a:xfrm>
            <a:off x="395536" y="4221088"/>
            <a:ext cx="1944886" cy="2077158"/>
          </a:xfrm>
          <a:prstGeom prst="rect">
            <a:avLst/>
          </a:prstGeom>
        </p:spPr>
      </p:pic>
      <p:pic>
        <p:nvPicPr>
          <p:cNvPr id="13" name="Kép 12" descr="dijkioszto_41.JPG"/>
          <p:cNvPicPr>
            <a:picLocks noChangeAspect="1"/>
          </p:cNvPicPr>
          <p:nvPr/>
        </p:nvPicPr>
        <p:blipFill>
          <a:blip r:embed="rId6" cstate="print"/>
          <a:stretch>
            <a:fillRect/>
          </a:stretch>
        </p:blipFill>
        <p:spPr>
          <a:xfrm>
            <a:off x="755576" y="1124744"/>
            <a:ext cx="3539885" cy="2654914"/>
          </a:xfrm>
          <a:prstGeom prst="rect">
            <a:avLst/>
          </a:prstGeom>
        </p:spPr>
      </p:pic>
      <p:pic>
        <p:nvPicPr>
          <p:cNvPr id="14" name="Kép 13" descr="dijkioszto_34.JPG"/>
          <p:cNvPicPr>
            <a:picLocks noChangeAspect="1"/>
          </p:cNvPicPr>
          <p:nvPr/>
        </p:nvPicPr>
        <p:blipFill>
          <a:blip r:embed="rId7" cstate="print"/>
          <a:stretch>
            <a:fillRect/>
          </a:stretch>
        </p:blipFill>
        <p:spPr>
          <a:xfrm>
            <a:off x="4499992" y="1124744"/>
            <a:ext cx="3563888" cy="2672916"/>
          </a:xfrm>
          <a:prstGeom prst="rect">
            <a:avLst/>
          </a:prstGeom>
        </p:spPr>
      </p:pic>
    </p:spTree>
  </p:cSld>
  <p:clrMapOvr>
    <a:masterClrMapping/>
  </p:clrMapOvr>
  <p:transition spd="slow">
    <p:wedge/>
  </p:transition>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231</Words>
  <Application>Microsoft Office PowerPoint</Application>
  <PresentationFormat>Diavetítés a képernyőre (4:3 oldalarány)</PresentationFormat>
  <Paragraphs>60</Paragraphs>
  <Slides>6</Slides>
  <Notes>0</Notes>
  <HiddenSlides>0</HiddenSlides>
  <MMClips>0</MMClips>
  <ScaleCrop>false</ScaleCrop>
  <HeadingPairs>
    <vt:vector size="4" baseType="variant">
      <vt:variant>
        <vt:lpstr>Téma</vt:lpstr>
      </vt:variant>
      <vt:variant>
        <vt:i4>1</vt:i4>
      </vt:variant>
      <vt:variant>
        <vt:lpstr>Diacímek</vt:lpstr>
      </vt:variant>
      <vt:variant>
        <vt:i4>6</vt:i4>
      </vt:variant>
    </vt:vector>
  </HeadingPairs>
  <TitlesOfParts>
    <vt:vector size="7" baseType="lpstr">
      <vt:lpstr>Office-téma</vt:lpstr>
      <vt:lpstr>     Pedagógiai Könyvtár és Múzeum    Bod Péter Országos Könyvtárhasználati Verseny __________________________________________________________________________________________________________   </vt:lpstr>
      <vt:lpstr>     Pedagógiai Könyvtár és Múzeum    Bod Péter Országos Könyvtárhasználati Verseny http://www.opkm.hu/Bod_verseny __________________________________________________________________________________________________________   </vt:lpstr>
      <vt:lpstr>     Pedagógiai Könyvtár és Múzeum    Bod Péter Országos Könyvtárhasználati Verseny http://www.opkm.hu/Bod_verseny __________________________________________________________________________________________________________   </vt:lpstr>
      <vt:lpstr>     Pedagógiai Könyvtár és Múzeum    Bod Péter Országos Könyvtárhasználati Verseny http://www.opkm.hu/Bod_verseny __________________________________________________________________________________________________________   </vt:lpstr>
      <vt:lpstr>     Pedagógiai Könyvtár és Múzeum    Bod Péter Országos Könyvtárhasználati Verseny http://www.opkm.hu/Bod_verseny __________________________________________________________________________________________________________   </vt:lpstr>
      <vt:lpstr>     Pedagógiai Könyvtár és Múzeum    Bod Péter Országos Könyvtárhasználati Verseny http://www.opkm.hu/Bod_verseny __________________________________________________________________________________________________________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tolnaij</dc:creator>
  <cp:lastModifiedBy>Tolnai József</cp:lastModifiedBy>
  <cp:revision>32</cp:revision>
  <dcterms:created xsi:type="dcterms:W3CDTF">2014-10-13T10:44:11Z</dcterms:created>
  <dcterms:modified xsi:type="dcterms:W3CDTF">2016-01-11T11:26:17Z</dcterms:modified>
</cp:coreProperties>
</file>