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3" r:id="rId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53" autoAdjust="0"/>
  </p:normalViewPr>
  <p:slideViewPr>
    <p:cSldViewPr>
      <p:cViewPr varScale="1">
        <p:scale>
          <a:sx n="80" d="100"/>
          <a:sy n="80" d="100"/>
        </p:scale>
        <p:origin x="103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045718E-6B84-4372-A93C-75041FEB11D3}" type="datetimeFigureOut">
              <a:rPr lang="hu-HU" smtClean="0"/>
              <a:pPr/>
              <a:t>2016. 10. 09.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3543DE8-DF03-4424-9260-AF6B1BB413B5}"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5718E-6B84-4372-A93C-75041FEB11D3}" type="datetimeFigureOut">
              <a:rPr lang="hu-HU" smtClean="0"/>
              <a:pPr/>
              <a:t>2016. 10. 09.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43DE8-DF03-4424-9260-AF6B1BB413B5}"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pkm.hu/Bod_verseny"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pkm.hu/Bod_verseny"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pkm.hu/Bod_verseny"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pkm.hu/Bod_verseny"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hyperlink" Target="http://www.opkm.hu/Bod_verseny"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mailto:tolnai.jozsef@ofi.h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323528" y="188640"/>
            <a:ext cx="8363272" cy="5976664"/>
          </a:xfrm>
        </p:spPr>
        <p:txBody>
          <a:bodyPr anchor="t">
            <a:normAutofit/>
          </a:bodyPr>
          <a:lstStyle/>
          <a:p>
            <a:pPr algn="l"/>
            <a:r>
              <a:rPr lang="hu-HU" sz="1200" dirty="0" smtClean="0"/>
              <a:t>		</a:t>
            </a:r>
            <a:br>
              <a:rPr lang="hu-HU" sz="1200" dirty="0" smtClean="0"/>
            </a:br>
            <a:r>
              <a:rPr lang="hu-HU" sz="1200" dirty="0"/>
              <a:t>	</a:t>
            </a:r>
            <a:r>
              <a:rPr lang="hu-HU" sz="1200" dirty="0" smtClean="0"/>
              <a:t>	Pedagógiai Könyvtár és Múzeum </a:t>
            </a:r>
            <a:br>
              <a:rPr lang="hu-HU" sz="1200" dirty="0" smtClean="0"/>
            </a:br>
            <a:r>
              <a:rPr lang="hu-HU" sz="1200" dirty="0"/>
              <a:t>	</a:t>
            </a:r>
            <a:r>
              <a:rPr lang="hu-HU" sz="1200" dirty="0" smtClean="0"/>
              <a:t>	Bod Péter Országos Könyvtárhasználati Verseny</a:t>
            </a:r>
            <a:br>
              <a:rPr lang="hu-HU" sz="1200" dirty="0" smtClean="0"/>
            </a:br>
            <a:r>
              <a:rPr lang="hu-HU" sz="1200" dirty="0" smtClean="0"/>
              <a:t>__________________________________________________________________________________________________________</a:t>
            </a:r>
            <a:br>
              <a:rPr lang="hu-HU" sz="1200" dirty="0" smtClean="0"/>
            </a:br>
            <a:r>
              <a:rPr lang="hu-HU" sz="1200" dirty="0" smtClean="0"/>
              <a:t>		</a:t>
            </a:r>
            <a:endParaRPr lang="hu-HU" sz="1200" dirty="0"/>
          </a:p>
        </p:txBody>
      </p:sp>
      <p:pic>
        <p:nvPicPr>
          <p:cNvPr id="7" name="Tartalom helye 6" descr="ofi-logo-hu.png"/>
          <p:cNvPicPr>
            <a:picLocks noGrp="1" noChangeAspect="1"/>
          </p:cNvPicPr>
          <p:nvPr>
            <p:ph idx="1"/>
          </p:nvPr>
        </p:nvPicPr>
        <p:blipFill>
          <a:blip r:embed="rId2" cstate="print"/>
          <a:stretch>
            <a:fillRect/>
          </a:stretch>
        </p:blipFill>
        <p:spPr>
          <a:xfrm>
            <a:off x="395536" y="332656"/>
            <a:ext cx="1524000" cy="464820"/>
          </a:xfrm>
        </p:spPr>
      </p:pic>
      <p:pic>
        <p:nvPicPr>
          <p:cNvPr id="8" name="Kép 7" descr="bod_logo2.jpg"/>
          <p:cNvPicPr>
            <a:picLocks noChangeAspect="1"/>
          </p:cNvPicPr>
          <p:nvPr/>
        </p:nvPicPr>
        <p:blipFill>
          <a:blip r:embed="rId3" cstate="print"/>
          <a:stretch>
            <a:fillRect/>
          </a:stretch>
        </p:blipFill>
        <p:spPr>
          <a:xfrm>
            <a:off x="467544" y="1196753"/>
            <a:ext cx="1889417" cy="2016224"/>
          </a:xfrm>
          <a:prstGeom prst="rect">
            <a:avLst/>
          </a:prstGeom>
        </p:spPr>
      </p:pic>
      <p:sp>
        <p:nvSpPr>
          <p:cNvPr id="9" name="Szövegdoboz 8"/>
          <p:cNvSpPr txBox="1"/>
          <p:nvPr/>
        </p:nvSpPr>
        <p:spPr>
          <a:xfrm>
            <a:off x="1115616" y="3140968"/>
            <a:ext cx="6624736" cy="1569660"/>
          </a:xfrm>
          <a:prstGeom prst="rect">
            <a:avLst/>
          </a:prstGeom>
          <a:noFill/>
        </p:spPr>
        <p:txBody>
          <a:bodyPr wrap="square" rtlCol="0">
            <a:spAutoFit/>
          </a:bodyPr>
          <a:lstStyle/>
          <a:p>
            <a:r>
              <a:rPr lang="hu-HU" sz="3200" b="1" dirty="0" smtClean="0"/>
              <a:t>Bod Péter Országos Könyvtárhasználati Verseny </a:t>
            </a:r>
            <a:r>
              <a:rPr lang="hu-HU" sz="3200" b="1" dirty="0" smtClean="0"/>
              <a:t>2016/2017. </a:t>
            </a:r>
            <a:r>
              <a:rPr lang="hu-HU" sz="3200" b="1" dirty="0" smtClean="0"/>
              <a:t>tanév</a:t>
            </a:r>
          </a:p>
        </p:txBody>
      </p:sp>
      <p:sp>
        <p:nvSpPr>
          <p:cNvPr id="10" name="Téglalap 9"/>
          <p:cNvSpPr/>
          <p:nvPr/>
        </p:nvSpPr>
        <p:spPr>
          <a:xfrm>
            <a:off x="3563888" y="5229200"/>
            <a:ext cx="4896544" cy="7920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Tolnai József</a:t>
            </a:r>
          </a:p>
          <a:p>
            <a:pPr algn="ctr"/>
            <a:r>
              <a:rPr lang="hu-HU" dirty="0"/>
              <a:t>s</a:t>
            </a:r>
            <a:r>
              <a:rPr lang="hu-HU" dirty="0" smtClean="0"/>
              <a:t>zakmai referens</a:t>
            </a:r>
            <a:r>
              <a:rPr lang="hu-HU" dirty="0" smtClean="0"/>
              <a:t>, </a:t>
            </a:r>
            <a:r>
              <a:rPr lang="hu-HU" dirty="0" smtClean="0"/>
              <a:t>országos versenyszervező</a:t>
            </a:r>
            <a:endParaRPr lang="hu-HU" dirty="0"/>
          </a:p>
        </p:txBody>
      </p:sp>
      <p:sp>
        <p:nvSpPr>
          <p:cNvPr id="11" name="Téglalap 10"/>
          <p:cNvSpPr/>
          <p:nvPr/>
        </p:nvSpPr>
        <p:spPr>
          <a:xfrm>
            <a:off x="539552" y="5229200"/>
            <a:ext cx="2736304" cy="7920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t>2017. október 10.</a:t>
            </a:r>
          </a:p>
          <a:p>
            <a:r>
              <a:rPr lang="hu-HU" dirty="0" smtClean="0"/>
              <a:t>OFI - PKM</a:t>
            </a:r>
            <a:endParaRPr lang="hu-HU" dirty="0"/>
          </a:p>
        </p:txBody>
      </p:sp>
      <p:sp>
        <p:nvSpPr>
          <p:cNvPr id="12" name="Ellipszis 11"/>
          <p:cNvSpPr/>
          <p:nvPr/>
        </p:nvSpPr>
        <p:spPr>
          <a:xfrm>
            <a:off x="6300192" y="1556792"/>
            <a:ext cx="2664296" cy="2664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548" y="1988841"/>
            <a:ext cx="2389602" cy="1792202"/>
          </a:xfrm>
          <a:prstGeom prst="rect">
            <a:avLst/>
          </a:prstGeom>
        </p:spPr>
      </p:pic>
      <p:pic>
        <p:nvPicPr>
          <p:cNvPr id="5" name="Kép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6501" y="1196752"/>
            <a:ext cx="4194745" cy="149991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323528" y="188640"/>
            <a:ext cx="8363272" cy="5976664"/>
          </a:xfrm>
        </p:spPr>
        <p:txBody>
          <a:bodyPr anchor="t">
            <a:normAutofit/>
          </a:bodyPr>
          <a:lstStyle/>
          <a:p>
            <a:pPr algn="l"/>
            <a:r>
              <a:rPr lang="hu-HU" sz="1200" dirty="0" smtClean="0"/>
              <a:t>		</a:t>
            </a:r>
            <a:br>
              <a:rPr lang="hu-HU" sz="1200" dirty="0" smtClean="0"/>
            </a:br>
            <a:r>
              <a:rPr lang="hu-HU" sz="1200" dirty="0"/>
              <a:t>	</a:t>
            </a:r>
            <a:r>
              <a:rPr lang="hu-HU" sz="1200" dirty="0" smtClean="0"/>
              <a:t>	Pedagógiai Könyvtár és Múzeum </a:t>
            </a:r>
            <a:br>
              <a:rPr lang="hu-HU" sz="1200" dirty="0" smtClean="0"/>
            </a:br>
            <a:r>
              <a:rPr lang="hu-HU" sz="1200" dirty="0"/>
              <a:t>	</a:t>
            </a:r>
            <a:r>
              <a:rPr lang="hu-HU" sz="1200" dirty="0" smtClean="0"/>
              <a:t>	Bod Péter Országos Könyvtárhasználati Verseny	</a:t>
            </a:r>
            <a:r>
              <a:rPr lang="hu-HU" sz="1200" dirty="0" smtClean="0">
                <a:hlinkClick r:id="rId2"/>
              </a:rPr>
              <a:t>http://www.opkm.hu/Bod_verseny</a:t>
            </a:r>
            <a:br>
              <a:rPr lang="hu-HU" sz="1200" dirty="0" smtClean="0">
                <a:hlinkClick r:id="rId2"/>
              </a:rPr>
            </a:br>
            <a:r>
              <a:rPr lang="hu-HU" sz="1200" dirty="0" smtClean="0"/>
              <a:t>__________________________________________________________________________________________________________</a:t>
            </a:r>
            <a:br>
              <a:rPr lang="hu-HU" sz="1200" dirty="0" smtClean="0"/>
            </a:br>
            <a:r>
              <a:rPr lang="hu-HU" sz="1200" dirty="0" smtClean="0"/>
              <a:t>		</a:t>
            </a:r>
            <a:endParaRPr lang="hu-HU" sz="1200" dirty="0"/>
          </a:p>
        </p:txBody>
      </p:sp>
      <p:pic>
        <p:nvPicPr>
          <p:cNvPr id="7" name="Tartalom helye 6" descr="ofi-logo-hu.png"/>
          <p:cNvPicPr>
            <a:picLocks noGrp="1" noChangeAspect="1"/>
          </p:cNvPicPr>
          <p:nvPr>
            <p:ph idx="1"/>
          </p:nvPr>
        </p:nvPicPr>
        <p:blipFill>
          <a:blip r:embed="rId3" cstate="print"/>
          <a:stretch>
            <a:fillRect/>
          </a:stretch>
        </p:blipFill>
        <p:spPr>
          <a:xfrm>
            <a:off x="395536" y="332656"/>
            <a:ext cx="1524000" cy="464820"/>
          </a:xfrm>
        </p:spPr>
      </p:pic>
      <p:sp>
        <p:nvSpPr>
          <p:cNvPr id="5" name="Szövegdoboz 4"/>
          <p:cNvSpPr txBox="1"/>
          <p:nvPr/>
        </p:nvSpPr>
        <p:spPr>
          <a:xfrm>
            <a:off x="467543" y="1196752"/>
            <a:ext cx="8332365" cy="5601533"/>
          </a:xfrm>
          <a:prstGeom prst="rect">
            <a:avLst/>
          </a:prstGeom>
          <a:noFill/>
        </p:spPr>
        <p:txBody>
          <a:bodyPr wrap="square" rtlCol="0">
            <a:spAutoFit/>
          </a:bodyPr>
          <a:lstStyle/>
          <a:p>
            <a:pPr hangingPunct="0"/>
            <a:r>
              <a:rPr lang="hu-HU" sz="1600" b="1" dirty="0"/>
              <a:t>A verseny meghirdetője</a:t>
            </a:r>
          </a:p>
          <a:p>
            <a:pPr hangingPunct="0"/>
            <a:r>
              <a:rPr lang="hu-HU" sz="1600" dirty="0"/>
              <a:t>Oktatáskutató és Fejlesztő Intézet Pedagógiai Könyvtár és Múzeum (OFI PKM) – </a:t>
            </a:r>
            <a:r>
              <a:rPr lang="hu-HU" sz="1600" dirty="0" smtClean="0"/>
              <a:t>az Emberi Erőforrások Minisztériuma (</a:t>
            </a:r>
            <a:r>
              <a:rPr lang="hu-HU" sz="1600" dirty="0" smtClean="0"/>
              <a:t>EMMI-EMET) és a </a:t>
            </a:r>
            <a:r>
              <a:rPr lang="hu-HU" sz="1600" i="1" dirty="0" smtClean="0"/>
              <a:t>Nemzeti Tehetség Program</a:t>
            </a:r>
            <a:r>
              <a:rPr lang="hu-HU" sz="1600" dirty="0" smtClean="0"/>
              <a:t> </a:t>
            </a:r>
            <a:r>
              <a:rPr lang="hu-HU" sz="1600" dirty="0" smtClean="0"/>
              <a:t>támogatásával.</a:t>
            </a:r>
            <a:endParaRPr lang="hu-HU" sz="1600" b="1" dirty="0"/>
          </a:p>
          <a:p>
            <a:pPr hangingPunct="0"/>
            <a:r>
              <a:rPr lang="hu-HU" sz="1600" dirty="0"/>
              <a:t> </a:t>
            </a:r>
            <a:endParaRPr lang="hu-HU" sz="1600" b="1" dirty="0"/>
          </a:p>
          <a:p>
            <a:pPr hangingPunct="0"/>
            <a:r>
              <a:rPr lang="hu-HU" sz="1600" b="1" dirty="0"/>
              <a:t>A verseny célja</a:t>
            </a:r>
          </a:p>
          <a:p>
            <a:pPr hangingPunct="0"/>
            <a:r>
              <a:rPr lang="hu-HU" sz="1600" dirty="0"/>
              <a:t>A tehetséggondozás, a tanulók információs műveltségének és azon belül is könyvtárhasználati eszköztudásuk, szövegértésük, logikus gondolkodásuk és kreativitásuk fejlesztése. Mindemellett célja az önálló tanuláshoz szükséges kompetenciák fejlesztése, az iskolai tanulási folyamat során részekre bontott ismeretelemeket egységbe foglaló, szintetizáló, az információs műveltséget és a forráshasználati képességeket mozgósító tudás mérése, értékelése.</a:t>
            </a:r>
            <a:endParaRPr lang="hu-HU" sz="1600" b="1" dirty="0"/>
          </a:p>
          <a:p>
            <a:pPr hangingPunct="0"/>
            <a:r>
              <a:rPr lang="hu-HU" sz="1600" dirty="0"/>
              <a:t> </a:t>
            </a:r>
            <a:endParaRPr lang="hu-HU" sz="1600" b="1" dirty="0"/>
          </a:p>
          <a:p>
            <a:pPr hangingPunct="0"/>
            <a:r>
              <a:rPr lang="hu-HU" sz="1600" b="1" dirty="0"/>
              <a:t>A verseny kategóriái korcsoportok szerint</a:t>
            </a:r>
          </a:p>
          <a:p>
            <a:pPr marL="400050" indent="-400050" hangingPunct="0">
              <a:buAutoNum type="romanUcPeriod"/>
            </a:pPr>
            <a:r>
              <a:rPr lang="hu-HU" sz="1600" i="1" dirty="0" smtClean="0"/>
              <a:t>kategória</a:t>
            </a:r>
            <a:r>
              <a:rPr lang="hu-HU" sz="1600" i="1" dirty="0"/>
              <a:t>: </a:t>
            </a:r>
            <a:r>
              <a:rPr lang="hu-HU" sz="1600" dirty="0"/>
              <a:t>7-8. évfolyamos </a:t>
            </a:r>
            <a:r>
              <a:rPr lang="hu-HU" sz="1600" dirty="0" smtClean="0"/>
              <a:t>tanulók; </a:t>
            </a:r>
            <a:r>
              <a:rPr lang="hu-HU" sz="1600" i="1" dirty="0" smtClean="0"/>
              <a:t>II</a:t>
            </a:r>
            <a:r>
              <a:rPr lang="hu-HU" sz="1600" i="1" dirty="0"/>
              <a:t>. kategória: </a:t>
            </a:r>
            <a:r>
              <a:rPr lang="hu-HU" sz="1600" dirty="0"/>
              <a:t>9-10. évfolyamos </a:t>
            </a:r>
            <a:r>
              <a:rPr lang="hu-HU" sz="1600" dirty="0" smtClean="0"/>
              <a:t>tanulók</a:t>
            </a:r>
          </a:p>
          <a:p>
            <a:pPr hangingPunct="0"/>
            <a:endParaRPr lang="hu-HU" sz="1600" b="1" dirty="0" smtClean="0"/>
          </a:p>
          <a:p>
            <a:pPr hangingPunct="0"/>
            <a:r>
              <a:rPr lang="hu-HU" sz="1600" b="1" dirty="0" smtClean="0"/>
              <a:t>A </a:t>
            </a:r>
            <a:r>
              <a:rPr lang="hu-HU" sz="1600" b="1" dirty="0"/>
              <a:t>jelentkezés és a részvétel feltételei</a:t>
            </a:r>
          </a:p>
          <a:p>
            <a:pPr hangingPunct="0"/>
            <a:r>
              <a:rPr lang="hu-HU" sz="1600" dirty="0"/>
              <a:t>A Bod Péter Országos Könyvtárhasználati Verseny magyar nyelvű egyéni verseny, bármely magyarországi iskola 7-10. évfolyamos tanterv szerint tanuló diákja nevezhet</a:t>
            </a:r>
            <a:r>
              <a:rPr lang="hu-HU" sz="1600" dirty="0" smtClean="0"/>
              <a:t>.</a:t>
            </a:r>
          </a:p>
          <a:p>
            <a:pPr hangingPunct="0"/>
            <a:endParaRPr lang="hu-HU" sz="1600" b="1" dirty="0" smtClean="0"/>
          </a:p>
          <a:p>
            <a:pPr marL="400050" indent="-400050" hangingPunct="0"/>
            <a:r>
              <a:rPr lang="hu-HU" sz="1600" b="1" dirty="0" smtClean="0"/>
              <a:t>A </a:t>
            </a:r>
            <a:r>
              <a:rPr lang="hu-HU" sz="1600" b="1" dirty="0"/>
              <a:t>verseny témája</a:t>
            </a:r>
          </a:p>
          <a:p>
            <a:pPr marL="400050" indent="-400050" hangingPunct="0"/>
            <a:r>
              <a:rPr lang="hu-HU" b="1" dirty="0"/>
              <a:t>„</a:t>
            </a:r>
            <a:r>
              <a:rPr lang="hu-HU" b="1" cap="small" dirty="0"/>
              <a:t>Kétszáz éve… - 1817 öröksége</a:t>
            </a:r>
            <a:r>
              <a:rPr lang="hu-HU" b="1" dirty="0" smtClean="0"/>
              <a:t>”</a:t>
            </a:r>
          </a:p>
          <a:p>
            <a:pPr marL="400050" indent="-400050" hangingPunct="0"/>
            <a:r>
              <a:rPr lang="hu-HU" dirty="0" smtClean="0"/>
              <a:t>(Arany; minden tudományág, és több; múlt és jelen; örökség; forrás; érdekességek)</a:t>
            </a:r>
          </a:p>
          <a:p>
            <a:pPr marL="400050" indent="-400050" hangingPunct="0"/>
            <a:endParaRPr lang="hu-HU" dirty="0"/>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621" y="3501008"/>
            <a:ext cx="1049288" cy="1411293"/>
          </a:xfrm>
          <a:prstGeom prst="rect">
            <a:avLst/>
          </a:prstGeom>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additive="base">
                                        <p:cTn id="67" dur="500" fill="hold"/>
                                        <p:tgtEl>
                                          <p:spTgt spid="5">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 calcmode="lin" valueType="num">
                                      <p:cBhvr additive="base">
                                        <p:cTn id="73" dur="500" fill="hold"/>
                                        <p:tgtEl>
                                          <p:spTgt spid="5">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323528" y="188640"/>
            <a:ext cx="8363272" cy="5976664"/>
          </a:xfrm>
        </p:spPr>
        <p:txBody>
          <a:bodyPr anchor="t">
            <a:normAutofit/>
          </a:bodyPr>
          <a:lstStyle/>
          <a:p>
            <a:pPr algn="l"/>
            <a:r>
              <a:rPr lang="hu-HU" sz="1200" dirty="0" smtClean="0"/>
              <a:t>		</a:t>
            </a:r>
            <a:br>
              <a:rPr lang="hu-HU" sz="1200" dirty="0" smtClean="0"/>
            </a:br>
            <a:r>
              <a:rPr lang="hu-HU" sz="1200" dirty="0"/>
              <a:t>	</a:t>
            </a:r>
            <a:r>
              <a:rPr lang="hu-HU" sz="1200" dirty="0" smtClean="0"/>
              <a:t>	Pedagógiai Könyvtár és Múzeum </a:t>
            </a:r>
            <a:br>
              <a:rPr lang="hu-HU" sz="1200" dirty="0" smtClean="0"/>
            </a:br>
            <a:r>
              <a:rPr lang="hu-HU" sz="1200" dirty="0"/>
              <a:t>	</a:t>
            </a:r>
            <a:r>
              <a:rPr lang="hu-HU" sz="1200" dirty="0" smtClean="0"/>
              <a:t>	Bod Péter Országos Könyvtárhasználati Verseny	</a:t>
            </a:r>
            <a:r>
              <a:rPr lang="hu-HU" sz="1200" dirty="0" smtClean="0">
                <a:hlinkClick r:id="rId2"/>
              </a:rPr>
              <a:t>http://www.opkm.hu/Bod_verseny</a:t>
            </a:r>
            <a:r>
              <a:rPr lang="hu-HU" sz="1200" dirty="0" smtClean="0"/>
              <a:t/>
            </a:r>
            <a:br>
              <a:rPr lang="hu-HU" sz="1200" dirty="0" smtClean="0"/>
            </a:br>
            <a:r>
              <a:rPr lang="hu-HU" sz="1200" dirty="0" smtClean="0"/>
              <a:t>__________________________________________________________________________________________________________</a:t>
            </a:r>
            <a:br>
              <a:rPr lang="hu-HU" sz="1200" dirty="0" smtClean="0"/>
            </a:br>
            <a:r>
              <a:rPr lang="hu-HU" sz="1200" dirty="0" smtClean="0"/>
              <a:t>		</a:t>
            </a:r>
            <a:endParaRPr lang="hu-HU" sz="1200" dirty="0"/>
          </a:p>
        </p:txBody>
      </p:sp>
      <p:pic>
        <p:nvPicPr>
          <p:cNvPr id="7" name="Tartalom helye 6" descr="ofi-logo-hu.png"/>
          <p:cNvPicPr>
            <a:picLocks noGrp="1" noChangeAspect="1"/>
          </p:cNvPicPr>
          <p:nvPr>
            <p:ph idx="1"/>
          </p:nvPr>
        </p:nvPicPr>
        <p:blipFill>
          <a:blip r:embed="rId3" cstate="print"/>
          <a:stretch>
            <a:fillRect/>
          </a:stretch>
        </p:blipFill>
        <p:spPr>
          <a:xfrm>
            <a:off x="395536" y="332656"/>
            <a:ext cx="1524000" cy="464820"/>
          </a:xfrm>
        </p:spPr>
      </p:pic>
      <p:sp>
        <p:nvSpPr>
          <p:cNvPr id="5" name="Szövegdoboz 4"/>
          <p:cNvSpPr txBox="1"/>
          <p:nvPr/>
        </p:nvSpPr>
        <p:spPr>
          <a:xfrm>
            <a:off x="467544" y="1052736"/>
            <a:ext cx="7992888" cy="5509200"/>
          </a:xfrm>
          <a:prstGeom prst="rect">
            <a:avLst/>
          </a:prstGeom>
          <a:noFill/>
        </p:spPr>
        <p:txBody>
          <a:bodyPr wrap="square" rtlCol="0">
            <a:spAutoFit/>
          </a:bodyPr>
          <a:lstStyle/>
          <a:p>
            <a:pPr hangingPunct="0"/>
            <a:r>
              <a:rPr lang="hu-HU" sz="1600" b="1" dirty="0" smtClean="0"/>
              <a:t>1. Iskolai forduló</a:t>
            </a:r>
          </a:p>
          <a:p>
            <a:pPr hangingPunct="0"/>
            <a:endParaRPr lang="hu-HU" sz="1600" b="1" dirty="0"/>
          </a:p>
          <a:p>
            <a:r>
              <a:rPr lang="hu-HU" sz="1600" dirty="0" smtClean="0"/>
              <a:t>A köznevelési intézmények könyvtárosai, könyvtárostanárai, magyartanárai helyi verseny, bármilyen megmérettetés vagy ezek hiányában legalább dokumentálható felkészítés nélkül nem nevezhetnek tanulókat a megyei, illetve fővárosi versenyekre.</a:t>
            </a:r>
          </a:p>
          <a:p>
            <a:r>
              <a:rPr lang="hu-HU" sz="1600" dirty="0" smtClean="0"/>
              <a:t>Időpontját </a:t>
            </a:r>
            <a:r>
              <a:rPr lang="hu-HU" sz="1600" dirty="0"/>
              <a:t>és helyszínét a köznevelési intézmények határozzák meg </a:t>
            </a:r>
            <a:r>
              <a:rPr lang="hu-HU" sz="1600" dirty="0" smtClean="0"/>
              <a:t>(időtartam: a kiírás megjelenésétől </a:t>
            </a:r>
            <a:r>
              <a:rPr lang="hu-HU" sz="1600" b="1" dirty="0" smtClean="0">
                <a:solidFill>
                  <a:srgbClr val="FF0000"/>
                </a:solidFill>
              </a:rPr>
              <a:t>2017. január 12-ig</a:t>
            </a:r>
            <a:r>
              <a:rPr lang="hu-HU" sz="1600" dirty="0" smtClean="0"/>
              <a:t>).</a:t>
            </a:r>
          </a:p>
          <a:p>
            <a:r>
              <a:rPr lang="hu-HU" sz="1600" dirty="0" smtClean="0"/>
              <a:t>Az </a:t>
            </a:r>
            <a:r>
              <a:rPr lang="hu-HU" sz="1600" dirty="0"/>
              <a:t>iskolai versenyre a döntőhöz hasonló komplex (írásbeli és szóbeli) versenyt </a:t>
            </a:r>
            <a:r>
              <a:rPr lang="hu-HU" sz="1600" dirty="0" smtClean="0"/>
              <a:t>javaslunk, a megadott témában.</a:t>
            </a:r>
            <a:endParaRPr lang="hu-HU" sz="1600" dirty="0" smtClean="0"/>
          </a:p>
          <a:p>
            <a:endParaRPr lang="hu-HU" sz="1600" b="1" dirty="0" smtClean="0"/>
          </a:p>
          <a:p>
            <a:pPr hangingPunct="0"/>
            <a:r>
              <a:rPr lang="hu-HU" sz="1600" b="1" dirty="0" smtClean="0"/>
              <a:t>A megyei/fővárosi versenyre történő nevezés </a:t>
            </a:r>
            <a:r>
              <a:rPr lang="hu-HU" sz="1600" b="1" dirty="0"/>
              <a:t>módja és </a:t>
            </a:r>
            <a:r>
              <a:rPr lang="hu-HU" sz="1600" b="1" dirty="0" smtClean="0"/>
              <a:t>határideje</a:t>
            </a:r>
          </a:p>
          <a:p>
            <a:pPr hangingPunct="0"/>
            <a:endParaRPr lang="hu-HU" sz="1600" b="1" dirty="0"/>
          </a:p>
          <a:p>
            <a:pPr hangingPunct="0"/>
            <a:r>
              <a:rPr lang="hu-HU" sz="1600" dirty="0" smtClean="0"/>
              <a:t>A nevezés jelentkezési lappal és az iskolai felkészítés/verseny beszámolójával történik (letölthető </a:t>
            </a:r>
            <a:r>
              <a:rPr lang="hu-HU" sz="1600" dirty="0" smtClean="0"/>
              <a:t>lesz a </a:t>
            </a:r>
            <a:r>
              <a:rPr lang="hu-HU" sz="1600" dirty="0" smtClean="0"/>
              <a:t>verseny internetes oldaláról), a honlapon megjelenő megyei, illetve budapesti versenyszervezők felé.</a:t>
            </a:r>
          </a:p>
          <a:p>
            <a:pPr hangingPunct="0"/>
            <a:endParaRPr lang="hu-HU" sz="1600" dirty="0" smtClean="0"/>
          </a:p>
          <a:p>
            <a:pPr hangingPunct="0"/>
            <a:r>
              <a:rPr lang="hu-HU" sz="1600" dirty="0" smtClean="0"/>
              <a:t>A </a:t>
            </a:r>
            <a:r>
              <a:rPr lang="hu-HU" sz="1600" dirty="0"/>
              <a:t>megyei/fővárosi versenyre a nevezés </a:t>
            </a:r>
            <a:r>
              <a:rPr lang="hu-HU" sz="1600" dirty="0" smtClean="0"/>
              <a:t>határideje: </a:t>
            </a:r>
            <a:r>
              <a:rPr lang="hu-HU" sz="1600" b="1" dirty="0" smtClean="0">
                <a:solidFill>
                  <a:srgbClr val="FF0000"/>
                </a:solidFill>
              </a:rPr>
              <a:t>2017. január 13. </a:t>
            </a:r>
            <a:r>
              <a:rPr lang="hu-HU" sz="1600" b="1" dirty="0" smtClean="0">
                <a:solidFill>
                  <a:srgbClr val="FF0000"/>
                </a:solidFill>
              </a:rPr>
              <a:t>(péntek</a:t>
            </a:r>
            <a:r>
              <a:rPr lang="hu-HU" sz="1600" b="1" dirty="0" smtClean="0">
                <a:solidFill>
                  <a:srgbClr val="FF0000"/>
                </a:solidFill>
              </a:rPr>
              <a:t>) 24 óra</a:t>
            </a:r>
          </a:p>
          <a:p>
            <a:pPr hangingPunct="0"/>
            <a:endParaRPr lang="hu-HU" sz="1600" b="1" dirty="0">
              <a:solidFill>
                <a:srgbClr val="FF0000"/>
              </a:solidFill>
            </a:endParaRPr>
          </a:p>
          <a:p>
            <a:pPr hangingPunct="0"/>
            <a:endParaRPr lang="hu-HU" sz="1600" b="1" dirty="0" smtClean="0">
              <a:solidFill>
                <a:srgbClr val="FF0000"/>
              </a:solidFill>
            </a:endParaRPr>
          </a:p>
          <a:p>
            <a:pPr hangingPunct="0"/>
            <a:endParaRPr lang="hu-HU" sz="1600" b="1" dirty="0">
              <a:solidFill>
                <a:srgbClr val="FF0000"/>
              </a:solidFill>
            </a:endParaRPr>
          </a:p>
          <a:p>
            <a:pPr hangingPunct="0"/>
            <a:endParaRPr lang="hu-HU" sz="1600" b="1" dirty="0" smtClean="0">
              <a:solidFill>
                <a:srgbClr val="FF0000"/>
              </a:solidFill>
            </a:endParaRPr>
          </a:p>
          <a:p>
            <a:pPr hangingPunct="0"/>
            <a:endParaRPr lang="hu-HU" sz="1600" b="1" dirty="0">
              <a:solidFill>
                <a:srgbClr val="FF0000"/>
              </a:solidFill>
            </a:endParaRPr>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39" y="5326529"/>
            <a:ext cx="1824202" cy="1368152"/>
          </a:xfrm>
          <a:prstGeom prst="rect">
            <a:avLst/>
          </a:prstGeom>
        </p:spPr>
      </p:pic>
      <p:pic>
        <p:nvPicPr>
          <p:cNvPr id="3" name="Kép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6664" y="5326529"/>
            <a:ext cx="1834032" cy="1375524"/>
          </a:xfrm>
          <a:prstGeom prst="rect">
            <a:avLst/>
          </a:prstGeom>
        </p:spPr>
      </p:pic>
      <p:pic>
        <p:nvPicPr>
          <p:cNvPr id="6" name="Kép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4181" y="5301209"/>
            <a:ext cx="1824203" cy="1368152"/>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323528" y="188640"/>
            <a:ext cx="8363272" cy="5976664"/>
          </a:xfrm>
        </p:spPr>
        <p:txBody>
          <a:bodyPr anchor="t">
            <a:normAutofit/>
          </a:bodyPr>
          <a:lstStyle/>
          <a:p>
            <a:pPr algn="l"/>
            <a:r>
              <a:rPr lang="hu-HU" sz="1200" dirty="0" smtClean="0"/>
              <a:t>		</a:t>
            </a:r>
            <a:br>
              <a:rPr lang="hu-HU" sz="1200" dirty="0" smtClean="0"/>
            </a:br>
            <a:r>
              <a:rPr lang="hu-HU" sz="1200" dirty="0"/>
              <a:t>	</a:t>
            </a:r>
            <a:r>
              <a:rPr lang="hu-HU" sz="1200" dirty="0" smtClean="0"/>
              <a:t>	Pedagógiai Könyvtár és Múzeum </a:t>
            </a:r>
            <a:br>
              <a:rPr lang="hu-HU" sz="1200" dirty="0" smtClean="0"/>
            </a:br>
            <a:r>
              <a:rPr lang="hu-HU" sz="1200" dirty="0"/>
              <a:t>	</a:t>
            </a:r>
            <a:r>
              <a:rPr lang="hu-HU" sz="1200" dirty="0" smtClean="0"/>
              <a:t>	Bod Péter Országos Könyvtárhasználati Verseny	</a:t>
            </a:r>
            <a:r>
              <a:rPr lang="hu-HU" sz="1200" dirty="0" smtClean="0">
                <a:hlinkClick r:id="rId2"/>
              </a:rPr>
              <a:t>http://www.opkm.hu/Bod_verseny</a:t>
            </a:r>
            <a:br>
              <a:rPr lang="hu-HU" sz="1200" dirty="0" smtClean="0">
                <a:hlinkClick r:id="rId2"/>
              </a:rPr>
            </a:br>
            <a:r>
              <a:rPr lang="hu-HU" sz="1200" dirty="0" smtClean="0"/>
              <a:t>__________________________________________________________________________________________________________</a:t>
            </a:r>
            <a:br>
              <a:rPr lang="hu-HU" sz="1200" dirty="0" smtClean="0"/>
            </a:br>
            <a:r>
              <a:rPr lang="hu-HU" sz="1200" dirty="0" smtClean="0"/>
              <a:t>		</a:t>
            </a:r>
            <a:endParaRPr lang="hu-HU" sz="1200" dirty="0"/>
          </a:p>
        </p:txBody>
      </p:sp>
      <p:pic>
        <p:nvPicPr>
          <p:cNvPr id="7" name="Tartalom helye 6" descr="ofi-logo-hu.png"/>
          <p:cNvPicPr>
            <a:picLocks noGrp="1" noChangeAspect="1"/>
          </p:cNvPicPr>
          <p:nvPr>
            <p:ph idx="1"/>
          </p:nvPr>
        </p:nvPicPr>
        <p:blipFill>
          <a:blip r:embed="rId3" cstate="print"/>
          <a:stretch>
            <a:fillRect/>
          </a:stretch>
        </p:blipFill>
        <p:spPr>
          <a:xfrm>
            <a:off x="395536" y="332656"/>
            <a:ext cx="1524000" cy="464820"/>
          </a:xfrm>
        </p:spPr>
      </p:pic>
      <p:sp>
        <p:nvSpPr>
          <p:cNvPr id="6" name="Szövegdoboz 5"/>
          <p:cNvSpPr txBox="1"/>
          <p:nvPr/>
        </p:nvSpPr>
        <p:spPr>
          <a:xfrm>
            <a:off x="539552" y="1052736"/>
            <a:ext cx="7992888" cy="3323987"/>
          </a:xfrm>
          <a:prstGeom prst="rect">
            <a:avLst/>
          </a:prstGeom>
          <a:noFill/>
        </p:spPr>
        <p:txBody>
          <a:bodyPr wrap="square" rtlCol="0">
            <a:spAutoFit/>
          </a:bodyPr>
          <a:lstStyle/>
          <a:p>
            <a:pPr hangingPunct="0"/>
            <a:r>
              <a:rPr lang="hu-HU" sz="1600" b="1" dirty="0"/>
              <a:t>2. forduló: </a:t>
            </a:r>
            <a:r>
              <a:rPr lang="hu-HU" sz="1600" dirty="0"/>
              <a:t>megyei/fővárosi forduló</a:t>
            </a:r>
            <a:endParaRPr lang="hu-HU" sz="1600" b="1" dirty="0"/>
          </a:p>
          <a:p>
            <a:pPr hangingPunct="0"/>
            <a:r>
              <a:rPr lang="hu-HU" sz="1600" dirty="0"/>
              <a:t>		</a:t>
            </a:r>
            <a:r>
              <a:rPr lang="hu-HU" sz="1600" dirty="0" smtClean="0"/>
              <a:t>időpontja</a:t>
            </a:r>
            <a:r>
              <a:rPr lang="hu-HU" sz="1600" dirty="0"/>
              <a:t>: </a:t>
            </a:r>
            <a:r>
              <a:rPr lang="hu-HU" sz="1600" b="1" dirty="0" smtClean="0">
                <a:solidFill>
                  <a:srgbClr val="FF0000"/>
                </a:solidFill>
              </a:rPr>
              <a:t>2017. február 20. </a:t>
            </a:r>
            <a:r>
              <a:rPr lang="hu-HU" sz="1600" b="1" dirty="0" smtClean="0">
                <a:solidFill>
                  <a:srgbClr val="FF0000"/>
                </a:solidFill>
              </a:rPr>
              <a:t>(hétfő</a:t>
            </a:r>
            <a:r>
              <a:rPr lang="hu-HU" sz="1600" b="1" dirty="0" smtClean="0">
                <a:solidFill>
                  <a:srgbClr val="FF0000"/>
                </a:solidFill>
              </a:rPr>
              <a:t>) 10.00</a:t>
            </a:r>
            <a:endParaRPr lang="hu-HU" sz="1600" b="1" dirty="0">
              <a:solidFill>
                <a:srgbClr val="FF0000"/>
              </a:solidFill>
            </a:endParaRPr>
          </a:p>
          <a:p>
            <a:pPr hangingPunct="0"/>
            <a:r>
              <a:rPr lang="hu-HU" sz="1600" dirty="0" smtClean="0"/>
              <a:t>helyszínét </a:t>
            </a:r>
            <a:r>
              <a:rPr lang="hu-HU" sz="1600" dirty="0"/>
              <a:t>a megyei/fővárosi szervezők határozzák </a:t>
            </a:r>
            <a:r>
              <a:rPr lang="hu-HU" sz="1600" dirty="0" smtClean="0"/>
              <a:t>meg a versenyszervezővel egyeztetve, </a:t>
            </a:r>
            <a:r>
              <a:rPr lang="hu-HU" sz="1600" dirty="0"/>
              <a:t>a tanulók írásban adnak számot a tudásukról (egy központi feladatlapot töltenek </a:t>
            </a:r>
            <a:r>
              <a:rPr lang="hu-HU" sz="1600" dirty="0" smtClean="0"/>
              <a:t>ki. E </a:t>
            </a:r>
            <a:r>
              <a:rPr lang="hu-HU" sz="1600" dirty="0"/>
              <a:t>fordulóban a tanulók elméleti </a:t>
            </a:r>
            <a:r>
              <a:rPr lang="hu-HU" sz="1600" dirty="0" smtClean="0"/>
              <a:t>és gyakorlati tudását is felmérjük, </a:t>
            </a:r>
            <a:r>
              <a:rPr lang="hu-HU" sz="1600" dirty="0"/>
              <a:t>ezen a szinten nincs szükség könyvek és internet </a:t>
            </a:r>
            <a:r>
              <a:rPr lang="hu-HU" sz="1600" dirty="0" smtClean="0"/>
              <a:t>használatára, </a:t>
            </a:r>
            <a:r>
              <a:rPr lang="hu-HU" sz="1600" i="1" dirty="0" smtClean="0"/>
              <a:t>központilag kerülnek kiküldésre a mellékletek is, a feladatsor is</a:t>
            </a:r>
            <a:r>
              <a:rPr lang="hu-HU" sz="1600" dirty="0" smtClean="0"/>
              <a:t>.</a:t>
            </a:r>
            <a:endParaRPr lang="hu-HU" sz="1600" b="1" dirty="0"/>
          </a:p>
          <a:p>
            <a:pPr hangingPunct="0"/>
            <a:r>
              <a:rPr lang="hu-HU" sz="1600" dirty="0"/>
              <a:t> </a:t>
            </a:r>
            <a:endParaRPr lang="hu-HU" sz="1600" b="1" dirty="0"/>
          </a:p>
          <a:p>
            <a:pPr hangingPunct="0"/>
            <a:r>
              <a:rPr lang="hu-HU" sz="1600" b="1" dirty="0"/>
              <a:t>3. forduló: </a:t>
            </a:r>
            <a:r>
              <a:rPr lang="hu-HU" sz="1600" dirty="0"/>
              <a:t>országos forduló</a:t>
            </a:r>
            <a:endParaRPr lang="hu-HU" sz="1600" b="1" dirty="0"/>
          </a:p>
          <a:p>
            <a:pPr hangingPunct="0"/>
            <a:r>
              <a:rPr lang="hu-HU" sz="1600" dirty="0"/>
              <a:t>		</a:t>
            </a:r>
            <a:r>
              <a:rPr lang="hu-HU" sz="1600" dirty="0" smtClean="0"/>
              <a:t>időpontja</a:t>
            </a:r>
            <a:r>
              <a:rPr lang="hu-HU" sz="1600" dirty="0"/>
              <a:t>: </a:t>
            </a:r>
            <a:r>
              <a:rPr lang="hu-HU" sz="1600" b="1" dirty="0" smtClean="0">
                <a:solidFill>
                  <a:srgbClr val="FF0000"/>
                </a:solidFill>
              </a:rPr>
              <a:t>2017. </a:t>
            </a:r>
            <a:r>
              <a:rPr lang="hu-HU" sz="1600" b="1" dirty="0">
                <a:solidFill>
                  <a:srgbClr val="FF0000"/>
                </a:solidFill>
              </a:rPr>
              <a:t>április </a:t>
            </a:r>
            <a:r>
              <a:rPr lang="hu-HU" sz="1600" b="1" dirty="0" smtClean="0">
                <a:solidFill>
                  <a:srgbClr val="FF0000"/>
                </a:solidFill>
              </a:rPr>
              <a:t>3-4. </a:t>
            </a:r>
            <a:r>
              <a:rPr lang="hu-HU" sz="1600" b="1" dirty="0" smtClean="0">
                <a:solidFill>
                  <a:srgbClr val="FF0000"/>
                </a:solidFill>
              </a:rPr>
              <a:t>(hétfő-kedd)</a:t>
            </a:r>
            <a:endParaRPr lang="hu-HU" sz="1600" b="1" dirty="0">
              <a:solidFill>
                <a:srgbClr val="FF0000"/>
              </a:solidFill>
            </a:endParaRPr>
          </a:p>
          <a:p>
            <a:pPr hangingPunct="0"/>
            <a:r>
              <a:rPr lang="hu-HU" sz="1600" dirty="0" smtClean="0"/>
              <a:t>helyszíne</a:t>
            </a:r>
            <a:r>
              <a:rPr lang="hu-HU" sz="1600" dirty="0"/>
              <a:t>: </a:t>
            </a:r>
            <a:r>
              <a:rPr lang="hu-HU" sz="1600" dirty="0" smtClean="0"/>
              <a:t>Budapest, a pontos helyszín később lesz publikus, mert a pályáztatási rendszert tervezzük visszahozni.</a:t>
            </a:r>
            <a:endParaRPr lang="hu-HU" sz="1600" dirty="0" smtClean="0"/>
          </a:p>
          <a:p>
            <a:pPr hangingPunct="0"/>
            <a:endParaRPr lang="hu-HU" sz="1600" b="1" dirty="0"/>
          </a:p>
          <a:p>
            <a:endParaRPr lang="hu-HU" dirty="0"/>
          </a:p>
        </p:txBody>
      </p:sp>
      <p:pic>
        <p:nvPicPr>
          <p:cNvPr id="9" name="Kép 8" descr="dijkioszto_43.JPG"/>
          <p:cNvPicPr>
            <a:picLocks noChangeAspect="1"/>
          </p:cNvPicPr>
          <p:nvPr/>
        </p:nvPicPr>
        <p:blipFill>
          <a:blip r:embed="rId4" cstate="print"/>
          <a:stretch>
            <a:fillRect/>
          </a:stretch>
        </p:blipFill>
        <p:spPr>
          <a:xfrm>
            <a:off x="2195736" y="3933056"/>
            <a:ext cx="4824537" cy="256490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323528" y="188640"/>
            <a:ext cx="8363272" cy="5976664"/>
          </a:xfrm>
        </p:spPr>
        <p:txBody>
          <a:bodyPr anchor="t">
            <a:normAutofit/>
          </a:bodyPr>
          <a:lstStyle/>
          <a:p>
            <a:pPr algn="l"/>
            <a:r>
              <a:rPr lang="hu-HU" sz="1200" dirty="0" smtClean="0"/>
              <a:t>		</a:t>
            </a:r>
            <a:br>
              <a:rPr lang="hu-HU" sz="1200" dirty="0" smtClean="0"/>
            </a:br>
            <a:r>
              <a:rPr lang="hu-HU" sz="1200" dirty="0"/>
              <a:t>	</a:t>
            </a:r>
            <a:r>
              <a:rPr lang="hu-HU" sz="1200" dirty="0" smtClean="0"/>
              <a:t>	Pedagógiai Könyvtár és Múzeum </a:t>
            </a:r>
            <a:br>
              <a:rPr lang="hu-HU" sz="1200" dirty="0" smtClean="0"/>
            </a:br>
            <a:r>
              <a:rPr lang="hu-HU" sz="1200" dirty="0"/>
              <a:t>	</a:t>
            </a:r>
            <a:r>
              <a:rPr lang="hu-HU" sz="1200" dirty="0" smtClean="0"/>
              <a:t>	Bod Péter Országos Könyvtárhasználati Verseny	</a:t>
            </a:r>
            <a:r>
              <a:rPr lang="hu-HU" sz="1200" dirty="0" smtClean="0">
                <a:hlinkClick r:id="rId2"/>
              </a:rPr>
              <a:t>http://www.opkm.hu/Bod_verseny</a:t>
            </a:r>
            <a:r>
              <a:rPr lang="hu-HU" sz="1200" dirty="0" smtClean="0"/>
              <a:t/>
            </a:r>
            <a:br>
              <a:rPr lang="hu-HU" sz="1200" dirty="0" smtClean="0"/>
            </a:br>
            <a:r>
              <a:rPr lang="hu-HU" sz="1200" dirty="0" smtClean="0"/>
              <a:t>__________________________________________________________________________________________________________</a:t>
            </a:r>
            <a:br>
              <a:rPr lang="hu-HU" sz="1200" dirty="0" smtClean="0"/>
            </a:br>
            <a:r>
              <a:rPr lang="hu-HU" sz="1200" dirty="0" smtClean="0"/>
              <a:t>		</a:t>
            </a:r>
            <a:endParaRPr lang="hu-HU" sz="1200" dirty="0"/>
          </a:p>
        </p:txBody>
      </p:sp>
      <p:pic>
        <p:nvPicPr>
          <p:cNvPr id="7" name="Tartalom helye 6" descr="ofi-logo-hu.png"/>
          <p:cNvPicPr>
            <a:picLocks noGrp="1" noChangeAspect="1"/>
          </p:cNvPicPr>
          <p:nvPr>
            <p:ph idx="1"/>
          </p:nvPr>
        </p:nvPicPr>
        <p:blipFill>
          <a:blip r:embed="rId3" cstate="print"/>
          <a:stretch>
            <a:fillRect/>
          </a:stretch>
        </p:blipFill>
        <p:spPr>
          <a:xfrm>
            <a:off x="395536" y="332656"/>
            <a:ext cx="1524000" cy="464820"/>
          </a:xfrm>
        </p:spPr>
      </p:pic>
      <p:sp>
        <p:nvSpPr>
          <p:cNvPr id="8" name="Szövegdoboz 7"/>
          <p:cNvSpPr txBox="1"/>
          <p:nvPr/>
        </p:nvSpPr>
        <p:spPr>
          <a:xfrm>
            <a:off x="3995936" y="1484784"/>
            <a:ext cx="4392488" cy="584775"/>
          </a:xfrm>
          <a:prstGeom prst="rect">
            <a:avLst/>
          </a:prstGeom>
          <a:noFill/>
        </p:spPr>
        <p:txBody>
          <a:bodyPr wrap="square" rtlCol="0">
            <a:spAutoFit/>
          </a:bodyPr>
          <a:lstStyle/>
          <a:p>
            <a:r>
              <a:rPr lang="hu-HU" sz="1600" dirty="0" smtClean="0"/>
              <a:t>Bod </a:t>
            </a:r>
            <a:r>
              <a:rPr lang="hu-HU" sz="1600" dirty="0" smtClean="0"/>
              <a:t>Péter Könyvtárhasználati </a:t>
            </a:r>
            <a:r>
              <a:rPr lang="hu-HU" sz="1600" dirty="0" smtClean="0"/>
              <a:t>Versenyt </a:t>
            </a:r>
            <a:r>
              <a:rPr lang="hu-HU" sz="1600" dirty="0" smtClean="0">
                <a:solidFill>
                  <a:srgbClr val="FF0000"/>
                </a:solidFill>
              </a:rPr>
              <a:t>kerületi, illetve járási </a:t>
            </a:r>
            <a:r>
              <a:rPr lang="hu-HU" sz="1600" dirty="0" smtClean="0">
                <a:solidFill>
                  <a:srgbClr val="FF0000"/>
                </a:solidFill>
              </a:rPr>
              <a:t>szinten </a:t>
            </a:r>
            <a:r>
              <a:rPr lang="hu-HU" sz="1600" dirty="0" smtClean="0"/>
              <a:t>nem rendezünk!</a:t>
            </a:r>
            <a:endParaRPr lang="hu-HU" sz="1600" dirty="0"/>
          </a:p>
        </p:txBody>
      </p:sp>
      <p:sp>
        <p:nvSpPr>
          <p:cNvPr id="9" name="Szövegdoboz 8"/>
          <p:cNvSpPr txBox="1"/>
          <p:nvPr/>
        </p:nvSpPr>
        <p:spPr>
          <a:xfrm>
            <a:off x="3995936" y="2132856"/>
            <a:ext cx="3888432" cy="1323439"/>
          </a:xfrm>
          <a:prstGeom prst="rect">
            <a:avLst/>
          </a:prstGeom>
          <a:noFill/>
        </p:spPr>
        <p:txBody>
          <a:bodyPr wrap="square" rtlCol="0">
            <a:spAutoFit/>
          </a:bodyPr>
          <a:lstStyle/>
          <a:p>
            <a:r>
              <a:rPr lang="hu-HU" sz="1600" dirty="0"/>
              <a:t>A köznevelési intézmény dönt a </a:t>
            </a:r>
            <a:r>
              <a:rPr lang="hu-HU" sz="1600" dirty="0" smtClean="0"/>
              <a:t>továbbjutókról – </a:t>
            </a:r>
            <a:r>
              <a:rPr lang="hu-HU" sz="1600" dirty="0" smtClean="0">
                <a:solidFill>
                  <a:srgbClr val="FF0000"/>
                </a:solidFill>
              </a:rPr>
              <a:t>maximum </a:t>
            </a:r>
            <a:r>
              <a:rPr lang="hu-HU" sz="1600" dirty="0" smtClean="0">
                <a:solidFill>
                  <a:srgbClr val="FF0000"/>
                </a:solidFill>
              </a:rPr>
              <a:t>2 (</a:t>
            </a:r>
            <a:r>
              <a:rPr lang="hu-HU" sz="1600" i="1" dirty="0" smtClean="0">
                <a:solidFill>
                  <a:srgbClr val="FF0000"/>
                </a:solidFill>
              </a:rPr>
              <a:t>vagy 3 fő</a:t>
            </a:r>
            <a:r>
              <a:rPr lang="hu-HU" sz="1600" dirty="0" smtClean="0">
                <a:solidFill>
                  <a:srgbClr val="FF0000"/>
                </a:solidFill>
              </a:rPr>
              <a:t>) </a:t>
            </a:r>
            <a:r>
              <a:rPr lang="hu-HU" sz="1600" dirty="0" smtClean="0">
                <a:solidFill>
                  <a:srgbClr val="FF0000"/>
                </a:solidFill>
              </a:rPr>
              <a:t>kategóriánként</a:t>
            </a:r>
            <a:r>
              <a:rPr lang="hu-HU" sz="1600" dirty="0" smtClean="0"/>
              <a:t> –, </a:t>
            </a:r>
            <a:r>
              <a:rPr lang="hu-HU" sz="1600" dirty="0"/>
              <a:t>és biztosítja </a:t>
            </a:r>
            <a:r>
              <a:rPr lang="hu-HU" sz="1600" dirty="0" smtClean="0"/>
              <a:t>ezzel számukra </a:t>
            </a:r>
            <a:r>
              <a:rPr lang="hu-HU" sz="1600" dirty="0"/>
              <a:t>a </a:t>
            </a:r>
            <a:r>
              <a:rPr lang="hu-HU" sz="1600" dirty="0" smtClean="0"/>
              <a:t>megyei/budapesti </a:t>
            </a:r>
            <a:r>
              <a:rPr lang="hu-HU" sz="1600" dirty="0"/>
              <a:t>fordulóba </a:t>
            </a:r>
            <a:r>
              <a:rPr lang="hu-HU" sz="1600" dirty="0" smtClean="0"/>
              <a:t>történő </a:t>
            </a:r>
            <a:r>
              <a:rPr lang="hu-HU" sz="1600" dirty="0"/>
              <a:t>nevezés jogát.</a:t>
            </a:r>
          </a:p>
        </p:txBody>
      </p:sp>
      <p:sp>
        <p:nvSpPr>
          <p:cNvPr id="10" name="Szövegdoboz 9"/>
          <p:cNvSpPr txBox="1"/>
          <p:nvPr/>
        </p:nvSpPr>
        <p:spPr>
          <a:xfrm>
            <a:off x="395536" y="3645025"/>
            <a:ext cx="8064896" cy="3323987"/>
          </a:xfrm>
          <a:prstGeom prst="rect">
            <a:avLst/>
          </a:prstGeom>
          <a:noFill/>
        </p:spPr>
        <p:txBody>
          <a:bodyPr wrap="square" rtlCol="0">
            <a:spAutoFit/>
          </a:bodyPr>
          <a:lstStyle/>
          <a:p>
            <a:pPr hangingPunct="0"/>
            <a:r>
              <a:rPr lang="hu-HU" sz="1600" dirty="0"/>
              <a:t>Az országos döntőbe jutás feltétele az írásbeli versenyen országosan elért kategóriánkénti 1-12. helyezés.</a:t>
            </a:r>
            <a:endParaRPr lang="hu-HU" sz="1600" b="1" dirty="0"/>
          </a:p>
          <a:p>
            <a:pPr hangingPunct="0"/>
            <a:r>
              <a:rPr lang="hu-HU" sz="1600" dirty="0"/>
              <a:t> </a:t>
            </a:r>
            <a:endParaRPr lang="hu-HU" sz="1600" b="1" dirty="0"/>
          </a:p>
          <a:p>
            <a:pPr hangingPunct="0"/>
            <a:r>
              <a:rPr lang="hu-HU" sz="1600" b="1" dirty="0"/>
              <a:t>Az eredmények közzétételének módja</a:t>
            </a:r>
          </a:p>
          <a:p>
            <a:pPr hangingPunct="0"/>
            <a:r>
              <a:rPr lang="hu-HU" sz="1600" dirty="0"/>
              <a:t>Az Oktatáskutató és Fejlesztő Intézet Pedagógiai Könyvtár és Múzeum honlapján </a:t>
            </a:r>
            <a:r>
              <a:rPr lang="hu-HU" sz="1600" dirty="0" smtClean="0"/>
              <a:t>(</a:t>
            </a:r>
            <a:r>
              <a:rPr lang="hu-HU" sz="1600" dirty="0" smtClean="0">
                <a:hlinkClick r:id="rId2"/>
              </a:rPr>
              <a:t>http://www.opkm.hu/Bod_verseny</a:t>
            </a:r>
            <a:r>
              <a:rPr lang="hu-HU" sz="1600" dirty="0" smtClean="0"/>
              <a:t>) </a:t>
            </a:r>
            <a:r>
              <a:rPr lang="hu-HU" sz="1600" dirty="0"/>
              <a:t>és a szaksajtóban.</a:t>
            </a:r>
            <a:endParaRPr lang="hu-HU" sz="1600" b="1" dirty="0"/>
          </a:p>
          <a:p>
            <a:pPr hangingPunct="0"/>
            <a:r>
              <a:rPr lang="hu-HU" sz="1600" dirty="0"/>
              <a:t> </a:t>
            </a:r>
            <a:endParaRPr lang="hu-HU" sz="1600" b="1" dirty="0"/>
          </a:p>
          <a:p>
            <a:pPr hangingPunct="0"/>
            <a:r>
              <a:rPr lang="hu-HU" sz="1600" b="1" dirty="0"/>
              <a:t>Díjazás</a:t>
            </a:r>
          </a:p>
          <a:p>
            <a:pPr hangingPunct="0"/>
            <a:r>
              <a:rPr lang="hu-HU" sz="1600" dirty="0"/>
              <a:t>- A kategóriánkénti első három helyezett kiemelt könyvjutalmat kap.</a:t>
            </a:r>
            <a:endParaRPr lang="hu-HU" sz="1600" b="1" dirty="0"/>
          </a:p>
          <a:p>
            <a:pPr hangingPunct="0"/>
            <a:r>
              <a:rPr lang="hu-HU" sz="1600" dirty="0"/>
              <a:t>- Valamennyi döntőbe jutott diák és felkészítője oklevelet és könyvjutalmat kap, és részt vehetnek a döntő kétnapos programjain</a:t>
            </a:r>
            <a:r>
              <a:rPr lang="hu-HU" sz="1600" dirty="0" smtClean="0"/>
              <a:t>.</a:t>
            </a:r>
            <a:endParaRPr lang="hu-HU" sz="1600" b="1" dirty="0"/>
          </a:p>
          <a:p>
            <a:pPr hangingPunct="0"/>
            <a:r>
              <a:rPr lang="hu-HU" sz="1600" dirty="0"/>
              <a:t>- Lehetőség van különdíj kiosztására is − a zsűri javaslata alapján.</a:t>
            </a:r>
            <a:endParaRPr lang="hu-HU" sz="1600" b="1" dirty="0"/>
          </a:p>
          <a:p>
            <a:endParaRPr lang="hu-HU" dirty="0"/>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138996"/>
            <a:ext cx="2960228" cy="2220171"/>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additive="base">
                                        <p:cTn id="4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 calcmode="lin" valueType="num">
                                      <p:cBhvr additive="base">
                                        <p:cTn id="55"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323528" y="188640"/>
            <a:ext cx="8363272" cy="5976664"/>
          </a:xfrm>
        </p:spPr>
        <p:txBody>
          <a:bodyPr anchor="t">
            <a:normAutofit/>
          </a:bodyPr>
          <a:lstStyle/>
          <a:p>
            <a:pPr algn="l"/>
            <a:r>
              <a:rPr lang="hu-HU" sz="1200" dirty="0" smtClean="0"/>
              <a:t>		</a:t>
            </a:r>
            <a:br>
              <a:rPr lang="hu-HU" sz="1200" dirty="0" smtClean="0"/>
            </a:br>
            <a:r>
              <a:rPr lang="hu-HU" sz="1200" dirty="0"/>
              <a:t>	</a:t>
            </a:r>
            <a:r>
              <a:rPr lang="hu-HU" sz="1200" dirty="0" smtClean="0"/>
              <a:t>	Pedagógiai Könyvtár és Múzeum </a:t>
            </a:r>
            <a:br>
              <a:rPr lang="hu-HU" sz="1200" dirty="0" smtClean="0"/>
            </a:br>
            <a:r>
              <a:rPr lang="hu-HU" sz="1200" dirty="0"/>
              <a:t>	</a:t>
            </a:r>
            <a:r>
              <a:rPr lang="hu-HU" sz="1200" dirty="0" smtClean="0"/>
              <a:t>	Bod Péter Országos Könyvtárhasználati Verseny	</a:t>
            </a:r>
            <a:r>
              <a:rPr lang="hu-HU" sz="1200" dirty="0" smtClean="0">
                <a:hlinkClick r:id="rId2"/>
              </a:rPr>
              <a:t>http://www.opkm.hu/Bod_verseny</a:t>
            </a:r>
            <a:r>
              <a:rPr lang="hu-HU" sz="1200" dirty="0" smtClean="0"/>
              <a:t/>
            </a:r>
            <a:br>
              <a:rPr lang="hu-HU" sz="1200" dirty="0" smtClean="0"/>
            </a:br>
            <a:r>
              <a:rPr lang="hu-HU" sz="1200" dirty="0" smtClean="0"/>
              <a:t>__________________________________________________________________________________________________________</a:t>
            </a:r>
            <a:br>
              <a:rPr lang="hu-HU" sz="1200" dirty="0" smtClean="0"/>
            </a:br>
            <a:r>
              <a:rPr lang="hu-HU" sz="1200" dirty="0" smtClean="0"/>
              <a:t>		</a:t>
            </a:r>
            <a:endParaRPr lang="hu-HU" sz="1200" dirty="0"/>
          </a:p>
        </p:txBody>
      </p:sp>
      <p:pic>
        <p:nvPicPr>
          <p:cNvPr id="7" name="Tartalom helye 6" descr="ofi-logo-hu.png"/>
          <p:cNvPicPr>
            <a:picLocks noGrp="1" noChangeAspect="1"/>
          </p:cNvPicPr>
          <p:nvPr>
            <p:ph idx="1"/>
          </p:nvPr>
        </p:nvPicPr>
        <p:blipFill>
          <a:blip r:embed="rId3" cstate="print"/>
          <a:stretch>
            <a:fillRect/>
          </a:stretch>
        </p:blipFill>
        <p:spPr>
          <a:xfrm>
            <a:off x="395536" y="332656"/>
            <a:ext cx="1524000" cy="464820"/>
          </a:xfrm>
        </p:spPr>
      </p:pic>
      <p:sp>
        <p:nvSpPr>
          <p:cNvPr id="10" name="Szövegdoboz 9"/>
          <p:cNvSpPr txBox="1"/>
          <p:nvPr/>
        </p:nvSpPr>
        <p:spPr>
          <a:xfrm>
            <a:off x="2627784" y="4365104"/>
            <a:ext cx="4248472" cy="2308324"/>
          </a:xfrm>
          <a:prstGeom prst="rect">
            <a:avLst/>
          </a:prstGeom>
          <a:noFill/>
        </p:spPr>
        <p:txBody>
          <a:bodyPr wrap="square" rtlCol="0">
            <a:spAutoFit/>
          </a:bodyPr>
          <a:lstStyle/>
          <a:p>
            <a:pPr algn="ctr"/>
            <a:r>
              <a:rPr lang="hu-HU" dirty="0" smtClean="0"/>
              <a:t>Jó felkészülést, sikeres versenyzést kívánunk</a:t>
            </a:r>
            <a:r>
              <a:rPr lang="hu-HU" dirty="0" smtClean="0"/>
              <a:t>!</a:t>
            </a:r>
          </a:p>
          <a:p>
            <a:pPr algn="ctr"/>
            <a:endParaRPr lang="hu-HU" dirty="0" smtClean="0"/>
          </a:p>
          <a:p>
            <a:pPr algn="ctr"/>
            <a:r>
              <a:rPr lang="hu-HU" dirty="0" err="1" smtClean="0"/>
              <a:t>bodpeterverseny_informacio</a:t>
            </a:r>
            <a:endParaRPr lang="hu-HU" dirty="0" smtClean="0"/>
          </a:p>
          <a:p>
            <a:pPr algn="ctr"/>
            <a:r>
              <a:rPr lang="hu-HU" dirty="0" smtClean="0"/>
              <a:t>@yahoogroups.com</a:t>
            </a:r>
            <a:endParaRPr lang="hu-HU" dirty="0" smtClean="0"/>
          </a:p>
          <a:p>
            <a:pPr algn="ctr"/>
            <a:endParaRPr lang="hu-HU" dirty="0"/>
          </a:p>
          <a:p>
            <a:pPr algn="ctr"/>
            <a:endParaRPr lang="hu-HU" dirty="0"/>
          </a:p>
          <a:p>
            <a:pPr algn="ctr"/>
            <a:r>
              <a:rPr lang="hu-HU" b="1" dirty="0" smtClean="0">
                <a:solidFill>
                  <a:srgbClr val="FF0000"/>
                </a:solidFill>
                <a:hlinkClick r:id="rId2"/>
              </a:rPr>
              <a:t>http://www.opkm.hu/Bod_verseny</a:t>
            </a:r>
            <a:endParaRPr lang="hu-HU" b="1" dirty="0">
              <a:solidFill>
                <a:srgbClr val="FF0000"/>
              </a:solidFill>
            </a:endParaRPr>
          </a:p>
        </p:txBody>
      </p:sp>
      <p:sp>
        <p:nvSpPr>
          <p:cNvPr id="11" name="Szövegdoboz 10"/>
          <p:cNvSpPr txBox="1"/>
          <p:nvPr/>
        </p:nvSpPr>
        <p:spPr>
          <a:xfrm>
            <a:off x="6516217" y="5733256"/>
            <a:ext cx="2088232" cy="923330"/>
          </a:xfrm>
          <a:prstGeom prst="rect">
            <a:avLst/>
          </a:prstGeom>
          <a:noFill/>
        </p:spPr>
        <p:txBody>
          <a:bodyPr wrap="square" rtlCol="0">
            <a:spAutoFit/>
          </a:bodyPr>
          <a:lstStyle/>
          <a:p>
            <a:r>
              <a:rPr lang="hu-HU" dirty="0" err="1" smtClean="0">
                <a:hlinkClick r:id="rId4"/>
              </a:rPr>
              <a:t>tolnai.jozsef</a:t>
            </a:r>
            <a:r>
              <a:rPr lang="hu-HU" dirty="0" smtClean="0">
                <a:hlinkClick r:id="rId4"/>
              </a:rPr>
              <a:t>@</a:t>
            </a:r>
            <a:r>
              <a:rPr lang="hu-HU" dirty="0" err="1" smtClean="0">
                <a:hlinkClick r:id="rId4"/>
              </a:rPr>
              <a:t>ofi.hu</a:t>
            </a:r>
            <a:endParaRPr lang="hu-HU" dirty="0" smtClean="0"/>
          </a:p>
          <a:p>
            <a:r>
              <a:rPr lang="hu-HU" dirty="0" smtClean="0"/>
              <a:t>323-5512/</a:t>
            </a:r>
          </a:p>
          <a:p>
            <a:r>
              <a:rPr lang="hu-HU" dirty="0" smtClean="0"/>
              <a:t>30-823-7564</a:t>
            </a:r>
            <a:endParaRPr lang="hu-HU" dirty="0"/>
          </a:p>
        </p:txBody>
      </p:sp>
      <p:pic>
        <p:nvPicPr>
          <p:cNvPr id="12" name="Kép 11" descr="bodp.jpg"/>
          <p:cNvPicPr>
            <a:picLocks noChangeAspect="1"/>
          </p:cNvPicPr>
          <p:nvPr/>
        </p:nvPicPr>
        <p:blipFill>
          <a:blip r:embed="rId5" cstate="print"/>
          <a:stretch>
            <a:fillRect/>
          </a:stretch>
        </p:blipFill>
        <p:spPr>
          <a:xfrm>
            <a:off x="395536" y="4221088"/>
            <a:ext cx="1944886" cy="2077158"/>
          </a:xfrm>
          <a:prstGeom prst="rect">
            <a:avLst/>
          </a:prstGeom>
        </p:spPr>
      </p:pic>
      <p:pic>
        <p:nvPicPr>
          <p:cNvPr id="2" name="Kép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1062155"/>
            <a:ext cx="3779912" cy="2834934"/>
          </a:xfrm>
          <a:prstGeom prst="rect">
            <a:avLst/>
          </a:prstGeom>
        </p:spPr>
      </p:pic>
      <p:pic>
        <p:nvPicPr>
          <p:cNvPr id="3" name="Kép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1021" y="1062155"/>
            <a:ext cx="3779912" cy="2834934"/>
          </a:xfrm>
          <a:prstGeom prst="rect">
            <a:avLst/>
          </a:prstGeom>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255</Words>
  <Application>Microsoft Office PowerPoint</Application>
  <PresentationFormat>Diavetítés a képernyőre (4:3 oldalarány)</PresentationFormat>
  <Paragraphs>68</Paragraphs>
  <Slides>6</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6</vt:i4>
      </vt:variant>
    </vt:vector>
  </HeadingPairs>
  <TitlesOfParts>
    <vt:vector size="9" baseType="lpstr">
      <vt:lpstr>Arial</vt:lpstr>
      <vt:lpstr>Calibri</vt:lpstr>
      <vt:lpstr>Office-téma</vt:lpstr>
      <vt:lpstr>     Pedagógiai Könyvtár és Múzeum    Bod Péter Országos Könyvtárhasználati Verseny __________________________________________________________________________________________________________   </vt:lpstr>
      <vt:lpstr>     Pedagógiai Könyvtár és Múzeum    Bod Péter Országos Könyvtárhasználati Verseny http://www.opkm.hu/Bod_verseny __________________________________________________________________________________________________________   </vt:lpstr>
      <vt:lpstr>     Pedagógiai Könyvtár és Múzeum    Bod Péter Országos Könyvtárhasználati Verseny http://www.opkm.hu/Bod_verseny __________________________________________________________________________________________________________   </vt:lpstr>
      <vt:lpstr>     Pedagógiai Könyvtár és Múzeum    Bod Péter Országos Könyvtárhasználati Verseny http://www.opkm.hu/Bod_verseny __________________________________________________________________________________________________________   </vt:lpstr>
      <vt:lpstr>     Pedagógiai Könyvtár és Múzeum    Bod Péter Országos Könyvtárhasználati Verseny http://www.opkm.hu/Bod_verseny __________________________________________________________________________________________________________   </vt:lpstr>
      <vt:lpstr>     Pedagógiai Könyvtár és Múzeum    Bod Péter Országos Könyvtárhasználati Verseny http://www.opkm.hu/Bod_verseny __________________________________________________________________________________________________________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tolnaij</dc:creator>
  <cp:lastModifiedBy>Tolnai József</cp:lastModifiedBy>
  <cp:revision>43</cp:revision>
  <dcterms:created xsi:type="dcterms:W3CDTF">2014-10-13T10:44:11Z</dcterms:created>
  <dcterms:modified xsi:type="dcterms:W3CDTF">2016-10-09T14:55:55Z</dcterms:modified>
</cp:coreProperties>
</file>