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56" r:id="rId3"/>
    <p:sldId id="259" r:id="rId4"/>
    <p:sldId id="258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lnai József" initials="TJ" lastIdx="0" clrIdx="0">
    <p:extLst>
      <p:ext uri="{19B8F6BF-5375-455C-9EA6-DF929625EA0E}">
        <p15:presenceInfo xmlns:p15="http://schemas.microsoft.com/office/powerpoint/2012/main" userId="Tolnai Józse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15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5AEE1-18EC-4DA2-A964-05ED5727A909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823E0-4DCC-4B27-B08C-D99FBDDB3F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913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0F741-8F99-47C5-B6CB-3E206644A3C6}" type="datetimeFigureOut">
              <a:rPr lang="hu-HU" smtClean="0"/>
              <a:t>2017. 10. 12.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26990-01B6-4D29-AC30-5B7401836F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234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6BA-A651-4367-98B1-807DF04630B0}" type="datetime1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C2C7-D1F2-4A78-9F5C-68749D9C3D20}" type="datetime1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1834-D0C1-47B8-B27E-79B31AD515AD}" type="datetime1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CC9B-73D0-44D8-B19C-33C4A5413095}" type="datetime1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56A-88D7-4E2F-A031-B5DE17B32A7C}" type="datetime1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9FA4-01AE-42FA-92F0-CDA6D387EF87}" type="datetime1">
              <a:rPr lang="hu-HU" smtClean="0"/>
              <a:t>2017. 10. 12.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F5-9B21-40E9-99E3-3A4AF5794579}" type="datetime1">
              <a:rPr lang="hu-HU" smtClean="0"/>
              <a:t>2017. 10. 12.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32C-4C65-477C-B1DF-599C4D20FC4B}" type="datetime1">
              <a:rPr lang="hu-HU" smtClean="0"/>
              <a:t>2017. 10. 12.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FCDD-3456-4E2F-8540-F8F90B15AA0A}" type="datetime1">
              <a:rPr lang="hu-HU" smtClean="0"/>
              <a:t>2017. 10. 12.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CF1-6FCB-47A9-8048-FD1C113BE813}" type="datetime1">
              <a:rPr lang="hu-HU" smtClean="0"/>
              <a:t>2017. 10. 12.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A41E-5294-4CBD-82FA-808305203B47}" type="datetime1">
              <a:rPr lang="hu-HU" smtClean="0"/>
              <a:t>2017. 10. 12.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A4A4-5025-4685-B95F-A77285F3DC0B}" type="datetime1">
              <a:rPr lang="hu-HU" smtClean="0"/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43DE8-DF03-4424-9260-AF6B1BB413B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orszagos.pedagogiai.konyvtar.es.muzeum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V%C3%ADz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opkm.hu/Bod_versen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1.jpeg"/><Relationship Id="rId4" Type="http://schemas.openxmlformats.org/officeDocument/2006/relationships/hyperlink" Target="https://www.google.hu/search?q=V%C3%ADz&amp;oq=V%C3%ADz&amp;gs_l=psy-ab.3..0i67k1j0i131k1j0i67k1l2j0i131k1j0i67k1j0l4.16056.16056.0.16440.1.1.0.0.0.0.96.96.1.1.0....0...1.1.64.psy-ab..0.1.96....0.BfajaVqgyu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od@opkm.hu" TargetMode="External"/><Relationship Id="rId2" Type="http://schemas.openxmlformats.org/officeDocument/2006/relationships/hyperlink" Target="http://www.opkm.hu/Bod_versen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opkm.hu/Bod_versen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opkm.hu/Bod_versen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olnai.jozsef@ofi.hu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://www.opkm.hu/Bod_versen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3070" cy="6957391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1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13152"/>
            <a:ext cx="5652120" cy="26545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20888"/>
            <a:ext cx="4745087" cy="230364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971600" y="188640"/>
            <a:ext cx="8172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hlinkClick r:id="rId5"/>
              </a:rPr>
              <a:t>https://www.facebook.com/orszagos.pedagogiai.konyvtar.es.muzeum/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4002"/>
            <a:ext cx="90872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976664"/>
          </a:xfrm>
        </p:spPr>
        <p:txBody>
          <a:bodyPr anchor="t">
            <a:normAutofit/>
          </a:bodyPr>
          <a:lstStyle/>
          <a:p>
            <a:pPr algn="l"/>
            <a:r>
              <a:rPr lang="hu-HU" sz="1200" dirty="0" smtClean="0"/>
              <a:t>		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                              Országos Pedagógiai Könyvtár és Múzeum 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                         Bod Péter Országos Könyvtárhasználati Verseny</a:t>
            </a:r>
            <a:br>
              <a:rPr lang="hu-HU" sz="1200" dirty="0" smtClean="0"/>
            </a:br>
            <a:r>
              <a:rPr lang="hu-HU" sz="1200" dirty="0" smtClean="0"/>
              <a:t>__________________________________________________________________________________________________________</a:t>
            </a:r>
            <a:br>
              <a:rPr lang="hu-HU" sz="1200" dirty="0" smtClean="0"/>
            </a:br>
            <a:r>
              <a:rPr lang="hu-HU" sz="1200" dirty="0" smtClean="0"/>
              <a:t>		</a:t>
            </a:r>
            <a:endParaRPr lang="hu-HU" sz="1200" dirty="0"/>
          </a:p>
        </p:txBody>
      </p:sp>
      <p:pic>
        <p:nvPicPr>
          <p:cNvPr id="7" name="Tartalom helye 6" descr="ofi-logo-h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3807" y="419926"/>
            <a:ext cx="1524000" cy="464820"/>
          </a:xfrm>
        </p:spPr>
      </p:pic>
      <p:pic>
        <p:nvPicPr>
          <p:cNvPr id="8" name="Kép 7" descr="bod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3"/>
            <a:ext cx="1889417" cy="201622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115616" y="314096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Bod Péter Országos Könyvtárhasználati Verseny 2017/2018. tanév</a:t>
            </a:r>
          </a:p>
        </p:txBody>
      </p:sp>
      <p:sp>
        <p:nvSpPr>
          <p:cNvPr id="10" name="Téglalap 9"/>
          <p:cNvSpPr/>
          <p:nvPr/>
        </p:nvSpPr>
        <p:spPr>
          <a:xfrm>
            <a:off x="3505347" y="4710629"/>
            <a:ext cx="4896544" cy="1310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Tolnai József</a:t>
            </a:r>
          </a:p>
          <a:p>
            <a:pPr algn="ctr"/>
            <a:r>
              <a:rPr lang="hu-HU" dirty="0"/>
              <a:t>s</a:t>
            </a:r>
            <a:r>
              <a:rPr lang="hu-HU" dirty="0" smtClean="0"/>
              <a:t>zakmai és kommunikációs referens,</a:t>
            </a:r>
          </a:p>
          <a:p>
            <a:pPr algn="ctr"/>
            <a:r>
              <a:rPr lang="hu-HU" dirty="0" smtClean="0"/>
              <a:t>országos versenyszervező</a:t>
            </a:r>
          </a:p>
          <a:p>
            <a:pPr algn="ctr"/>
            <a:r>
              <a:rPr lang="hu-HU" dirty="0" smtClean="0"/>
              <a:t>tolnai.jozsef@opkm.hu; bod@opkm.hu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39552" y="5229200"/>
            <a:ext cx="273630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 smtClean="0"/>
          </a:p>
          <a:p>
            <a:r>
              <a:rPr lang="hu-HU" dirty="0" smtClean="0"/>
              <a:t>Budapest,</a:t>
            </a:r>
            <a:endParaRPr lang="hu-HU" dirty="0" smtClean="0"/>
          </a:p>
          <a:p>
            <a:r>
              <a:rPr lang="hu-HU" dirty="0" smtClean="0"/>
              <a:t>2017. </a:t>
            </a:r>
            <a:r>
              <a:rPr lang="hu-HU" smtClean="0"/>
              <a:t>október </a:t>
            </a:r>
            <a:r>
              <a:rPr lang="hu-HU" smtClean="0"/>
              <a:t>16.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3" name="Kép 12" descr="eszterhazy_karoly_egyetem_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8" y="280267"/>
            <a:ext cx="1887813" cy="62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79" y="1196753"/>
            <a:ext cx="1061364" cy="107544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41" y="1201429"/>
            <a:ext cx="2141985" cy="321297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14" y="1196753"/>
            <a:ext cx="2195736" cy="1463824"/>
          </a:xfrm>
          <a:prstGeom prst="rect">
            <a:avLst/>
          </a:prstGeom>
        </p:spPr>
      </p:pic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976664"/>
          </a:xfrm>
        </p:spPr>
        <p:txBody>
          <a:bodyPr anchor="t">
            <a:normAutofit/>
          </a:bodyPr>
          <a:lstStyle/>
          <a:p>
            <a:pPr algn="l"/>
            <a:r>
              <a:rPr lang="hu-HU" sz="1200" dirty="0" smtClean="0"/>
              <a:t>		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     Országos Pedagógiai Könyvtár és Múzeum 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Bod Péter Országos Könyvtárhasználati Verseny	</a:t>
            </a:r>
            <a:r>
              <a:rPr lang="hu-HU" sz="1200" dirty="0" smtClean="0">
                <a:hlinkClick r:id="rId2"/>
              </a:rPr>
              <a:t>http://www.opkm.hu/Bod_verseny</a:t>
            </a:r>
            <a:br>
              <a:rPr lang="hu-HU" sz="1200" dirty="0" smtClean="0">
                <a:hlinkClick r:id="rId2"/>
              </a:rPr>
            </a:br>
            <a:r>
              <a:rPr lang="hu-HU" sz="1200" dirty="0" smtClean="0"/>
              <a:t>__________________________________________________________________________________________________________</a:t>
            </a:r>
            <a:br>
              <a:rPr lang="hu-HU" sz="1200" dirty="0" smtClean="0"/>
            </a:br>
            <a:r>
              <a:rPr lang="hu-HU" sz="1200" dirty="0" smtClean="0"/>
              <a:t>		</a:t>
            </a:r>
            <a:endParaRPr lang="hu-HU" sz="1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3" y="1196752"/>
            <a:ext cx="833236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hu-HU" sz="1600" b="1" dirty="0"/>
              <a:t>A verseny meghirdetője</a:t>
            </a:r>
          </a:p>
          <a:p>
            <a:pPr hangingPunct="0"/>
            <a:r>
              <a:rPr lang="hu-HU" sz="1600" dirty="0" smtClean="0"/>
              <a:t>Eszterházi Károly Egyetem OFI </a:t>
            </a:r>
            <a:r>
              <a:rPr lang="hu-HU" sz="1600" b="1" dirty="0" smtClean="0"/>
              <a:t>Országos Pedagógiai </a:t>
            </a:r>
            <a:r>
              <a:rPr lang="hu-HU" sz="1600" b="1" dirty="0"/>
              <a:t>Könyvtár és Múzeum</a:t>
            </a:r>
            <a:r>
              <a:rPr lang="hu-HU" sz="1600" dirty="0"/>
              <a:t> </a:t>
            </a:r>
            <a:r>
              <a:rPr lang="hu-HU" sz="1600" dirty="0" smtClean="0"/>
              <a:t>(EKE OFI OPKM</a:t>
            </a:r>
            <a:r>
              <a:rPr lang="hu-HU" sz="1600" dirty="0"/>
              <a:t>) – </a:t>
            </a:r>
            <a:r>
              <a:rPr lang="hu-HU" sz="1600" dirty="0" smtClean="0"/>
              <a:t>az Emberi Erőforrások Minisztériuma (EMMI) támogatásával.</a:t>
            </a:r>
            <a:endParaRPr lang="hu-HU" sz="1600" b="1" dirty="0"/>
          </a:p>
          <a:p>
            <a:pPr hangingPunct="0"/>
            <a:r>
              <a:rPr lang="hu-HU" sz="1600" dirty="0"/>
              <a:t> </a:t>
            </a:r>
            <a:endParaRPr lang="hu-HU" sz="1600" b="1" dirty="0"/>
          </a:p>
          <a:p>
            <a:pPr hangingPunct="0"/>
            <a:r>
              <a:rPr lang="hu-HU" sz="1600" b="1" dirty="0"/>
              <a:t>A verseny célja</a:t>
            </a:r>
          </a:p>
          <a:p>
            <a:pPr hangingPunct="0"/>
            <a:r>
              <a:rPr lang="hu-HU" sz="1600" dirty="0"/>
              <a:t>A </a:t>
            </a:r>
            <a:r>
              <a:rPr lang="hu-HU" sz="1600" i="1" dirty="0"/>
              <a:t>tehetséggondozás</a:t>
            </a:r>
            <a:r>
              <a:rPr lang="hu-HU" sz="1600" dirty="0"/>
              <a:t>, a tanulók </a:t>
            </a:r>
            <a:r>
              <a:rPr lang="hu-HU" sz="1600" i="1" dirty="0"/>
              <a:t>információs műveltség</a:t>
            </a:r>
            <a:r>
              <a:rPr lang="hu-HU" sz="1600" dirty="0"/>
              <a:t>ének – és azon belül is </a:t>
            </a:r>
            <a:r>
              <a:rPr lang="hu-HU" sz="1600" i="1" dirty="0"/>
              <a:t>könyvtárhasználati eszköztud</a:t>
            </a:r>
            <a:r>
              <a:rPr lang="hu-HU" sz="1600" dirty="0"/>
              <a:t>ásuk, </a:t>
            </a:r>
            <a:r>
              <a:rPr lang="hu-HU" sz="1600" i="1" dirty="0"/>
              <a:t>szövegértés</a:t>
            </a:r>
            <a:r>
              <a:rPr lang="hu-HU" sz="1600" dirty="0"/>
              <a:t>ük, </a:t>
            </a:r>
            <a:r>
              <a:rPr lang="hu-HU" sz="1600" i="1" dirty="0"/>
              <a:t>logikus gondolkodás</a:t>
            </a:r>
            <a:r>
              <a:rPr lang="hu-HU" sz="1600" dirty="0"/>
              <a:t>uk és </a:t>
            </a:r>
            <a:r>
              <a:rPr lang="hu-HU" sz="1600" i="1" dirty="0"/>
              <a:t>kreativitás</a:t>
            </a:r>
            <a:r>
              <a:rPr lang="hu-HU" sz="1600" dirty="0"/>
              <a:t>uk – fejlesztése. Mindemellett célja az </a:t>
            </a:r>
            <a:r>
              <a:rPr lang="hu-HU" sz="1600" i="1" dirty="0"/>
              <a:t>önálló tanulás</a:t>
            </a:r>
            <a:r>
              <a:rPr lang="hu-HU" sz="1600" dirty="0"/>
              <a:t>hoz szükséges kompetenciák fejlesztése, az iskolai tanulási folyamat során részekre bontott ismeretelemeket egységbe foglaló, szintetizáló, az információs műveltséget és a </a:t>
            </a:r>
            <a:r>
              <a:rPr lang="hu-HU" sz="1600" i="1" dirty="0"/>
              <a:t>forráshasználat</a:t>
            </a:r>
            <a:r>
              <a:rPr lang="hu-HU" sz="1600" dirty="0"/>
              <a:t>i képességeket mozgósító tudás </a:t>
            </a:r>
            <a:r>
              <a:rPr lang="hu-HU" sz="1600" i="1" dirty="0"/>
              <a:t>mérés</a:t>
            </a:r>
            <a:r>
              <a:rPr lang="hu-HU" sz="1600" dirty="0"/>
              <a:t>e, </a:t>
            </a:r>
            <a:r>
              <a:rPr lang="hu-HU" sz="1600" i="1" dirty="0"/>
              <a:t>értékelés</a:t>
            </a:r>
            <a:r>
              <a:rPr lang="hu-HU" sz="1600" dirty="0"/>
              <a:t>e.</a:t>
            </a:r>
            <a:endParaRPr lang="hu-HU" sz="1600" b="1" dirty="0"/>
          </a:p>
          <a:p>
            <a:pPr hangingPunct="0"/>
            <a:r>
              <a:rPr lang="hu-HU" sz="1600" dirty="0"/>
              <a:t> </a:t>
            </a:r>
            <a:endParaRPr lang="hu-HU" sz="1600" b="1" dirty="0"/>
          </a:p>
          <a:p>
            <a:pPr hangingPunct="0"/>
            <a:r>
              <a:rPr lang="hu-HU" sz="1600" b="1" dirty="0"/>
              <a:t>A verseny kategóriái korcsoportok szerint</a:t>
            </a:r>
          </a:p>
          <a:p>
            <a:pPr marL="400050" indent="-400050" hangingPunct="0">
              <a:buAutoNum type="romanUcPeriod"/>
            </a:pPr>
            <a:r>
              <a:rPr lang="hu-HU" sz="1600" i="1" dirty="0" smtClean="0"/>
              <a:t>kategória</a:t>
            </a:r>
            <a:r>
              <a:rPr lang="hu-HU" sz="1600" i="1" dirty="0"/>
              <a:t>: </a:t>
            </a:r>
            <a:r>
              <a:rPr lang="hu-HU" sz="1600" dirty="0"/>
              <a:t>7-8. évfolyamos </a:t>
            </a:r>
            <a:r>
              <a:rPr lang="hu-HU" sz="1600" dirty="0" smtClean="0"/>
              <a:t>tanulók; </a:t>
            </a:r>
            <a:r>
              <a:rPr lang="hu-HU" sz="1600" i="1" dirty="0" smtClean="0"/>
              <a:t>II</a:t>
            </a:r>
            <a:r>
              <a:rPr lang="hu-HU" sz="1600" i="1" dirty="0"/>
              <a:t>. kategória: </a:t>
            </a:r>
            <a:r>
              <a:rPr lang="hu-HU" sz="1600" dirty="0"/>
              <a:t>9-10. évfolyamos </a:t>
            </a:r>
            <a:r>
              <a:rPr lang="hu-HU" sz="1600" dirty="0" smtClean="0"/>
              <a:t>tanulók</a:t>
            </a:r>
          </a:p>
          <a:p>
            <a:pPr hangingPunct="0"/>
            <a:endParaRPr lang="hu-HU" sz="1600" b="1" dirty="0" smtClean="0"/>
          </a:p>
          <a:p>
            <a:pPr hangingPunct="0"/>
            <a:r>
              <a:rPr lang="hu-HU" sz="1600" b="1" dirty="0" smtClean="0"/>
              <a:t>A </a:t>
            </a:r>
            <a:r>
              <a:rPr lang="hu-HU" sz="1600" b="1" dirty="0"/>
              <a:t>jelentkezés és a részvétel feltételei</a:t>
            </a:r>
          </a:p>
          <a:p>
            <a:pPr hangingPunct="0"/>
            <a:r>
              <a:rPr lang="hu-HU" sz="1600" dirty="0"/>
              <a:t>A Bod Péter Országos Könyvtárhasználati Verseny magyar nyelvű egyéni verseny, bármely magyarországi iskola 7-10. évfolyamos tanterv szerint tanuló diákja nevezhet</a:t>
            </a:r>
            <a:r>
              <a:rPr lang="hu-HU" sz="1600" dirty="0" smtClean="0"/>
              <a:t>.</a:t>
            </a:r>
          </a:p>
          <a:p>
            <a:pPr hangingPunct="0"/>
            <a:endParaRPr lang="hu-HU" sz="1600" b="1" dirty="0" smtClean="0"/>
          </a:p>
          <a:p>
            <a:pPr marL="400050" indent="-400050" hangingPunct="0"/>
            <a:r>
              <a:rPr lang="hu-HU" sz="1600" b="1" dirty="0" smtClean="0"/>
              <a:t>A </a:t>
            </a:r>
            <a:r>
              <a:rPr lang="hu-HU" sz="1600" b="1" dirty="0"/>
              <a:t>verseny témája</a:t>
            </a:r>
          </a:p>
          <a:p>
            <a:pPr marL="400050" indent="-400050" hangingPunct="0"/>
            <a:r>
              <a:rPr lang="hu-HU" b="1" dirty="0" smtClean="0">
                <a:solidFill>
                  <a:srgbClr val="0070C0"/>
                </a:solidFill>
                <a:hlinkClick r:id="rId3"/>
              </a:rPr>
              <a:t>„</a:t>
            </a:r>
            <a:r>
              <a:rPr lang="hu-HU" b="1" cap="small" dirty="0" smtClean="0">
                <a:solidFill>
                  <a:srgbClr val="0070C0"/>
                </a:solidFill>
                <a:hlinkClick r:id="rId3"/>
              </a:rPr>
              <a:t>A VÍZ</a:t>
            </a:r>
            <a:r>
              <a:rPr lang="hu-HU" b="1" dirty="0" smtClean="0">
                <a:solidFill>
                  <a:srgbClr val="0070C0"/>
                </a:solidFill>
                <a:hlinkClick r:id="rId3"/>
              </a:rPr>
              <a:t>”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sz="1400" dirty="0" smtClean="0"/>
              <a:t>(</a:t>
            </a:r>
            <a:r>
              <a:rPr lang="hu-HU" sz="1400" dirty="0" smtClean="0">
                <a:hlinkClick r:id="rId4"/>
              </a:rPr>
              <a:t>Google</a:t>
            </a:r>
            <a:r>
              <a:rPr lang="hu-HU" sz="1400" dirty="0" smtClean="0"/>
              <a:t>: Nagyjából 14 000 </a:t>
            </a:r>
            <a:r>
              <a:rPr lang="hu-HU" sz="1400" dirty="0"/>
              <a:t>000 találat </a:t>
            </a:r>
            <a:r>
              <a:rPr lang="hu-HU" sz="1400" dirty="0" smtClean="0"/>
              <a:t>- 0,58 </a:t>
            </a:r>
            <a:r>
              <a:rPr lang="hu-HU" sz="1400" dirty="0"/>
              <a:t>másodperc)</a:t>
            </a:r>
            <a:endParaRPr lang="hu-HU" dirty="0" smtClean="0"/>
          </a:p>
          <a:p>
            <a:pPr marL="400050" indent="-400050" hangingPunct="0"/>
            <a:r>
              <a:rPr lang="hu-HU" dirty="0" smtClean="0"/>
              <a:t>(éltető elemünk, testünk fő alkotórésze, jövőnk biztosítója, „tiszta forrás</a:t>
            </a:r>
            <a:r>
              <a:rPr lang="hu-HU" dirty="0"/>
              <a:t>”, H₂</a:t>
            </a:r>
            <a:r>
              <a:rPr lang="hu-HU" dirty="0" smtClean="0"/>
              <a:t>O, italunk;</a:t>
            </a:r>
          </a:p>
          <a:p>
            <a:pPr marL="400050" indent="-400050" hangingPunct="0"/>
            <a:r>
              <a:rPr lang="hu-HU" dirty="0" smtClean="0"/>
              <a:t>vízilabda, -sí; -ló, -csikó, -pók; -rózsa, -pálma; -út, -bicikli, -busz; -malom, -telep)</a:t>
            </a:r>
          </a:p>
          <a:p>
            <a:pPr marL="400050" indent="-400050" hangingPunct="0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1" y="3501008"/>
            <a:ext cx="1049288" cy="1411293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764730" cy="772455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365102"/>
            <a:ext cx="4716016" cy="555311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976664"/>
          </a:xfrm>
        </p:spPr>
        <p:txBody>
          <a:bodyPr anchor="t">
            <a:normAutofit/>
          </a:bodyPr>
          <a:lstStyle/>
          <a:p>
            <a:pPr algn="l"/>
            <a:r>
              <a:rPr lang="hu-HU" sz="1200" dirty="0" smtClean="0"/>
              <a:t>		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       Országos Pedagógiai Könyvtár és Múzeum 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Bod Péter Országos Könyvtárhasználati Verseny	</a:t>
            </a:r>
            <a:r>
              <a:rPr lang="hu-HU" sz="1200" dirty="0" smtClean="0">
                <a:hlinkClick r:id="rId2"/>
              </a:rPr>
              <a:t>http://www.opkm.hu/Bod_verseny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__________________________________________________________________________________________________________</a:t>
            </a:r>
            <a:br>
              <a:rPr lang="hu-HU" sz="1200" dirty="0" smtClean="0"/>
            </a:br>
            <a:r>
              <a:rPr lang="hu-HU" sz="1200" dirty="0" smtClean="0"/>
              <a:t>		</a:t>
            </a:r>
            <a:endParaRPr lang="hu-HU" sz="1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052736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hu-HU" sz="1600" b="1" dirty="0" smtClean="0"/>
              <a:t>1. Iskolai forduló</a:t>
            </a:r>
          </a:p>
          <a:p>
            <a:pPr hangingPunct="0"/>
            <a:endParaRPr lang="hu-HU" sz="1600" b="1" dirty="0"/>
          </a:p>
          <a:p>
            <a:r>
              <a:rPr lang="hu-HU" sz="1600" dirty="0" smtClean="0"/>
              <a:t>A köznevelési intézmények könyvtárosai, könyvtárostanárai, magyartanárai helyi verseny, vagy amennyiben ez nem megszervezhető, legalább dokumentálható felkészítés nélkül nem nevezhetnek tanulókat az országos versenyre.</a:t>
            </a:r>
          </a:p>
          <a:p>
            <a:r>
              <a:rPr lang="hu-HU" sz="1600" dirty="0" smtClean="0"/>
              <a:t>Időpontját </a:t>
            </a:r>
            <a:r>
              <a:rPr lang="hu-HU" sz="1600" dirty="0"/>
              <a:t>és helyszínét a köznevelési intézmények határozzák </a:t>
            </a:r>
            <a:r>
              <a:rPr lang="hu-HU" sz="1600" dirty="0" smtClean="0"/>
              <a:t>meg, a lebonyolítás határideje: </a:t>
            </a:r>
            <a:r>
              <a:rPr lang="hu-HU" sz="1600" b="1" dirty="0" smtClean="0">
                <a:solidFill>
                  <a:srgbClr val="FF0000"/>
                </a:solidFill>
              </a:rPr>
              <a:t>2018. január 18., csütörtök</a:t>
            </a:r>
            <a:r>
              <a:rPr lang="hu-HU" sz="1600" dirty="0" smtClean="0"/>
              <a:t>.</a:t>
            </a:r>
          </a:p>
          <a:p>
            <a:r>
              <a:rPr lang="hu-HU" sz="1600" dirty="0" smtClean="0"/>
              <a:t>Az </a:t>
            </a:r>
            <a:r>
              <a:rPr lang="hu-HU" sz="1600" dirty="0"/>
              <a:t>iskolai versenyre a </a:t>
            </a:r>
            <a:r>
              <a:rPr lang="hu-HU" sz="1600" dirty="0" smtClean="0"/>
              <a:t>komplex </a:t>
            </a:r>
            <a:r>
              <a:rPr lang="hu-HU" sz="1600" dirty="0"/>
              <a:t>(írásbeli és szóbeli) </a:t>
            </a:r>
            <a:r>
              <a:rPr lang="hu-HU" sz="1600" dirty="0" smtClean="0"/>
              <a:t>feladatokat javaslunk, a megadott témában. Ehhez természetesen használható a Bod feladatadatbázisa (Bod honlap).</a:t>
            </a:r>
          </a:p>
          <a:p>
            <a:endParaRPr lang="hu-HU" sz="1600" b="1" dirty="0" smtClean="0"/>
          </a:p>
          <a:p>
            <a:pPr hangingPunct="0"/>
            <a:r>
              <a:rPr lang="hu-HU" sz="1600" b="1" dirty="0" smtClean="0"/>
              <a:t>Az országos versenyre történő nevezés </a:t>
            </a:r>
            <a:r>
              <a:rPr lang="hu-HU" sz="1600" b="1" dirty="0"/>
              <a:t>módja és </a:t>
            </a:r>
            <a:r>
              <a:rPr lang="hu-HU" sz="1600" b="1" dirty="0" smtClean="0"/>
              <a:t>határideje</a:t>
            </a:r>
          </a:p>
          <a:p>
            <a:pPr hangingPunct="0"/>
            <a:endParaRPr lang="hu-HU" sz="1600" b="1" dirty="0"/>
          </a:p>
          <a:p>
            <a:pPr hangingPunct="0"/>
            <a:r>
              <a:rPr lang="hu-HU" sz="1600" dirty="0"/>
              <a:t>Nevezni a megyei/fővárosi versenyszervezőknél lehet, elérhetőségeik a verseny honlapjáról tölthetők </a:t>
            </a:r>
            <a:r>
              <a:rPr lang="hu-HU" sz="1600" dirty="0" smtClean="0"/>
              <a:t>le, a </a:t>
            </a:r>
            <a:r>
              <a:rPr lang="hu-HU" sz="1600" dirty="0"/>
              <a:t>versenyre nevezés </a:t>
            </a:r>
            <a:r>
              <a:rPr lang="hu-HU" sz="1600" dirty="0" smtClean="0"/>
              <a:t>határideje:</a:t>
            </a:r>
          </a:p>
          <a:p>
            <a:pPr hangingPunct="0"/>
            <a:r>
              <a:rPr lang="hu-HU" sz="1600" b="1" dirty="0" smtClean="0">
                <a:solidFill>
                  <a:srgbClr val="FF0000"/>
                </a:solidFill>
              </a:rPr>
              <a:t>2018</a:t>
            </a:r>
            <a:r>
              <a:rPr lang="hu-HU" sz="1600" b="1" dirty="0">
                <a:solidFill>
                  <a:srgbClr val="FF0000"/>
                </a:solidFill>
              </a:rPr>
              <a:t>. január 19. péntek 24 óra</a:t>
            </a:r>
          </a:p>
          <a:p>
            <a:pPr hangingPunct="0"/>
            <a:r>
              <a:rPr lang="hu-HU" sz="1600" dirty="0"/>
              <a:t>Az iskolai verseny, a felkészítő foglalkozások lebonyolításáról és megszervezéséről egy adott űrlapon beszámolót kell küldeni a nevezéssel együtt elektronikus formában a megyei/fővárosi szervezők és a központi versenyszervező (</a:t>
            </a:r>
            <a:r>
              <a:rPr lang="hu-HU" sz="1600" dirty="0">
                <a:hlinkClick r:id="rId3"/>
              </a:rPr>
              <a:t>bod@opkm.hu</a:t>
            </a:r>
            <a:r>
              <a:rPr lang="hu-HU" sz="1600" dirty="0"/>
              <a:t>) számára. A nevezés és a beszámoló együttes megküldése nélkül a nevezés nem fogadható el</a:t>
            </a:r>
            <a:r>
              <a:rPr lang="hu-HU" sz="1600" dirty="0" smtClean="0"/>
              <a:t>.</a:t>
            </a:r>
          </a:p>
          <a:p>
            <a:pPr hangingPunct="0"/>
            <a:endParaRPr lang="hu-HU" sz="1600" dirty="0" smtClean="0"/>
          </a:p>
          <a:p>
            <a:pPr hangingPunct="0"/>
            <a:endParaRPr lang="hu-HU" sz="1600" b="1" dirty="0" smtClean="0">
              <a:solidFill>
                <a:srgbClr val="FF0000"/>
              </a:solidFill>
            </a:endParaRPr>
          </a:p>
          <a:p>
            <a:pPr hangingPunct="0"/>
            <a:r>
              <a:rPr lang="hu-HU" sz="1600" b="1" dirty="0" smtClean="0">
                <a:solidFill>
                  <a:srgbClr val="FF0000"/>
                </a:solidFill>
              </a:rPr>
              <a:t>Félig tele!</a:t>
            </a:r>
            <a:endParaRPr lang="hu-HU" sz="1600" b="1" dirty="0">
              <a:solidFill>
                <a:srgbClr val="FF0000"/>
              </a:solidFill>
            </a:endParaRPr>
          </a:p>
          <a:p>
            <a:pPr hangingPunct="0"/>
            <a:endParaRPr lang="hu-HU" sz="1600" b="1" dirty="0" smtClean="0">
              <a:solidFill>
                <a:srgbClr val="FF0000"/>
              </a:solidFill>
            </a:endParaRPr>
          </a:p>
          <a:p>
            <a:pPr hangingPunct="0"/>
            <a:endParaRPr lang="hu-HU" sz="1600" b="1" dirty="0">
              <a:solidFill>
                <a:srgbClr val="FF0000"/>
              </a:solidFill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659984" cy="666651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52" y="5517232"/>
            <a:ext cx="2213789" cy="129614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78" y="5809093"/>
            <a:ext cx="1657378" cy="932275"/>
          </a:xfrm>
          <a:prstGeom prst="rect">
            <a:avLst/>
          </a:prstGeom>
        </p:spPr>
      </p:pic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976664"/>
          </a:xfrm>
        </p:spPr>
        <p:txBody>
          <a:bodyPr anchor="t">
            <a:normAutofit/>
          </a:bodyPr>
          <a:lstStyle/>
          <a:p>
            <a:pPr algn="l"/>
            <a:r>
              <a:rPr lang="hu-HU" sz="1200" dirty="0" smtClean="0"/>
              <a:t>		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    Országos Pedagógiai Könyvtár és Múzeum 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Bod Péter Országos Könyvtárhasználati Verseny	</a:t>
            </a:r>
            <a:r>
              <a:rPr lang="hu-HU" sz="1200" dirty="0" smtClean="0">
                <a:hlinkClick r:id="rId2"/>
              </a:rPr>
              <a:t>http://www.opkm.hu/Bod_verseny</a:t>
            </a:r>
            <a:br>
              <a:rPr lang="hu-HU" sz="1200" dirty="0" smtClean="0">
                <a:hlinkClick r:id="rId2"/>
              </a:rPr>
            </a:br>
            <a:r>
              <a:rPr lang="hu-HU" sz="1200" dirty="0" smtClean="0"/>
              <a:t>__________________________________________________________________________________________________________</a:t>
            </a:r>
            <a:br>
              <a:rPr lang="hu-HU" sz="1200" dirty="0" smtClean="0"/>
            </a:br>
            <a:r>
              <a:rPr lang="hu-HU" sz="1200" dirty="0" smtClean="0"/>
              <a:t>		</a:t>
            </a:r>
            <a:endParaRPr lang="hu-HU" sz="1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1052736"/>
            <a:ext cx="79928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hu-HU" sz="1600" b="1" dirty="0"/>
              <a:t>2. forduló: </a:t>
            </a:r>
            <a:r>
              <a:rPr lang="hu-HU" sz="1600" dirty="0" smtClean="0"/>
              <a:t>országos forduló (minden megyében és Budapesten)</a:t>
            </a:r>
            <a:endParaRPr lang="hu-HU" sz="1600" b="1" dirty="0"/>
          </a:p>
          <a:p>
            <a:pPr hangingPunct="0"/>
            <a:r>
              <a:rPr lang="hu-HU" sz="1600" dirty="0"/>
              <a:t>		</a:t>
            </a:r>
            <a:r>
              <a:rPr lang="hu-HU" sz="1600" dirty="0" smtClean="0"/>
              <a:t>időpontja</a:t>
            </a:r>
            <a:r>
              <a:rPr lang="hu-HU" sz="1600" dirty="0"/>
              <a:t>: </a:t>
            </a:r>
            <a:r>
              <a:rPr lang="hu-HU" sz="1600" b="1" dirty="0" smtClean="0">
                <a:solidFill>
                  <a:srgbClr val="FF0000"/>
                </a:solidFill>
              </a:rPr>
              <a:t>2018. február 19. (hétfő) 10.00</a:t>
            </a:r>
            <a:endParaRPr lang="hu-HU" sz="1600" b="1" dirty="0">
              <a:solidFill>
                <a:srgbClr val="FF0000"/>
              </a:solidFill>
            </a:endParaRPr>
          </a:p>
          <a:p>
            <a:pPr hangingPunct="0"/>
            <a:r>
              <a:rPr lang="hu-HU" sz="1600" dirty="0" smtClean="0"/>
              <a:t>helyszínét </a:t>
            </a:r>
            <a:r>
              <a:rPr lang="hu-HU" sz="1600" dirty="0"/>
              <a:t>a megyei/fővárosi </a:t>
            </a:r>
            <a:r>
              <a:rPr lang="hu-HU" sz="1600" dirty="0" smtClean="0"/>
              <a:t>szervezők (POK) </a:t>
            </a:r>
            <a:r>
              <a:rPr lang="hu-HU" sz="1600" dirty="0"/>
              <a:t>határozzák </a:t>
            </a:r>
            <a:r>
              <a:rPr lang="hu-HU" sz="1600" dirty="0" smtClean="0"/>
              <a:t>meg, az országos versenyszervezővel egyeztetve.</a:t>
            </a:r>
          </a:p>
          <a:p>
            <a:pPr hangingPunct="0"/>
            <a:r>
              <a:rPr lang="hu-HU" sz="1600" dirty="0" smtClean="0"/>
              <a:t>A </a:t>
            </a:r>
            <a:r>
              <a:rPr lang="hu-HU" sz="1600" dirty="0"/>
              <a:t>tanulók </a:t>
            </a:r>
            <a:r>
              <a:rPr lang="hu-HU" sz="1600" dirty="0" smtClean="0"/>
              <a:t>egy feladatlapot </a:t>
            </a:r>
            <a:r>
              <a:rPr lang="hu-HU" sz="1600" dirty="0"/>
              <a:t>töltenek </a:t>
            </a:r>
            <a:r>
              <a:rPr lang="hu-HU" sz="1600" dirty="0" smtClean="0"/>
              <a:t>ki. E </a:t>
            </a:r>
            <a:r>
              <a:rPr lang="hu-HU" sz="1600" dirty="0"/>
              <a:t>fordulóban a tanulók elméleti </a:t>
            </a:r>
            <a:r>
              <a:rPr lang="hu-HU" sz="1600" dirty="0" smtClean="0"/>
              <a:t>és gyakorlati tudását is felmérjük, </a:t>
            </a:r>
            <a:r>
              <a:rPr lang="hu-HU" sz="1600" i="1" dirty="0" smtClean="0"/>
              <a:t>központilag kerülnek kiküldésre a mellékletek is, a feladatsor is</a:t>
            </a:r>
            <a:r>
              <a:rPr lang="hu-HU" sz="1600" dirty="0" smtClean="0"/>
              <a:t>.</a:t>
            </a:r>
            <a:endParaRPr lang="hu-HU" sz="1600" b="1" dirty="0"/>
          </a:p>
          <a:p>
            <a:pPr hangingPunct="0"/>
            <a:r>
              <a:rPr lang="hu-HU" sz="1600" dirty="0"/>
              <a:t> </a:t>
            </a:r>
            <a:endParaRPr lang="hu-HU" sz="1600" b="1" dirty="0"/>
          </a:p>
          <a:p>
            <a:pPr hangingPunct="0"/>
            <a:r>
              <a:rPr lang="hu-HU" sz="1600" b="1" dirty="0"/>
              <a:t>3. forduló: </a:t>
            </a:r>
            <a:r>
              <a:rPr lang="hu-HU" sz="1600" dirty="0" smtClean="0"/>
              <a:t>országos döntő</a:t>
            </a:r>
            <a:endParaRPr lang="hu-HU" sz="1600" b="1" dirty="0"/>
          </a:p>
          <a:p>
            <a:pPr hangingPunct="0"/>
            <a:r>
              <a:rPr lang="hu-HU" sz="1600" dirty="0"/>
              <a:t>		</a:t>
            </a:r>
            <a:r>
              <a:rPr lang="hu-HU" sz="1600" dirty="0" smtClean="0"/>
              <a:t>időpontja</a:t>
            </a:r>
            <a:r>
              <a:rPr lang="hu-HU" sz="1600" dirty="0"/>
              <a:t>: </a:t>
            </a:r>
            <a:r>
              <a:rPr lang="hu-HU" sz="1600" b="1" dirty="0" smtClean="0">
                <a:solidFill>
                  <a:srgbClr val="FF0000"/>
                </a:solidFill>
              </a:rPr>
              <a:t>2018. </a:t>
            </a:r>
            <a:r>
              <a:rPr lang="hu-HU" sz="1600" b="1" dirty="0">
                <a:solidFill>
                  <a:srgbClr val="FF0000"/>
                </a:solidFill>
              </a:rPr>
              <a:t>április </a:t>
            </a:r>
            <a:r>
              <a:rPr lang="hu-HU" sz="1600" b="1" dirty="0" smtClean="0">
                <a:solidFill>
                  <a:srgbClr val="FF0000"/>
                </a:solidFill>
              </a:rPr>
              <a:t>23-24. (hétfő-kedd)</a:t>
            </a:r>
            <a:endParaRPr lang="hu-HU" sz="1600" b="1" dirty="0">
              <a:solidFill>
                <a:srgbClr val="FF0000"/>
              </a:solidFill>
            </a:endParaRPr>
          </a:p>
          <a:p>
            <a:pPr hangingPunct="0"/>
            <a:r>
              <a:rPr lang="hu-HU" sz="1600" dirty="0" smtClean="0"/>
              <a:t>helyszíne</a:t>
            </a:r>
            <a:r>
              <a:rPr lang="hu-HU" sz="1600" dirty="0"/>
              <a:t>: </a:t>
            </a:r>
            <a:r>
              <a:rPr lang="hu-HU" sz="1600" dirty="0" smtClean="0"/>
              <a:t>Budapest, a pontos helyszín pályázat útján dől el.</a:t>
            </a:r>
          </a:p>
          <a:p>
            <a:pPr hangingPunct="0"/>
            <a:endParaRPr lang="hu-HU" sz="1600" b="1" dirty="0"/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3" y="3551895"/>
            <a:ext cx="4788024" cy="319201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51895"/>
            <a:ext cx="2394948" cy="3192016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0" y="188640"/>
            <a:ext cx="712879" cy="720080"/>
          </a:xfrm>
        </p:spPr>
      </p:pic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976664"/>
          </a:xfrm>
        </p:spPr>
        <p:txBody>
          <a:bodyPr anchor="t">
            <a:normAutofit/>
          </a:bodyPr>
          <a:lstStyle/>
          <a:p>
            <a:pPr algn="l"/>
            <a:r>
              <a:rPr lang="hu-HU" sz="1200" dirty="0" smtClean="0"/>
              <a:t>		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    Országos Pedagógiai Könyvtár és Múzeum 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Bod Péter Országos Könyvtárhasználati Verseny	</a:t>
            </a:r>
            <a:r>
              <a:rPr lang="hu-HU" sz="1200" dirty="0" smtClean="0">
                <a:hlinkClick r:id="rId2"/>
              </a:rPr>
              <a:t>http://www.opkm.hu/Bod_verseny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__________________________________________________________________________________________________________</a:t>
            </a:r>
            <a:br>
              <a:rPr lang="hu-HU" sz="1200" dirty="0" smtClean="0"/>
            </a:br>
            <a:r>
              <a:rPr lang="hu-HU" sz="1200" dirty="0" smtClean="0"/>
              <a:t>		</a:t>
            </a:r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95936" y="148478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Bod Péter Könyvtárhasználati Versenyt </a:t>
            </a:r>
            <a:r>
              <a:rPr lang="hu-HU" sz="1600" dirty="0" smtClean="0">
                <a:solidFill>
                  <a:srgbClr val="FF0000"/>
                </a:solidFill>
              </a:rPr>
              <a:t>kerületi, illetve járási szinten </a:t>
            </a:r>
            <a:r>
              <a:rPr lang="hu-HU" sz="1600" dirty="0" smtClean="0"/>
              <a:t>nem rendezünk!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995936" y="213285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köznevelési intézmény dönt a </a:t>
            </a:r>
            <a:r>
              <a:rPr lang="hu-HU" sz="1600" dirty="0" smtClean="0"/>
              <a:t>továbbjutókról – </a:t>
            </a:r>
            <a:r>
              <a:rPr lang="hu-HU" sz="1600" dirty="0" smtClean="0">
                <a:solidFill>
                  <a:srgbClr val="FF0000"/>
                </a:solidFill>
              </a:rPr>
              <a:t>maximum </a:t>
            </a:r>
            <a:r>
              <a:rPr lang="hu-HU" sz="1600" i="1" dirty="0" smtClean="0">
                <a:solidFill>
                  <a:srgbClr val="FF0000"/>
                </a:solidFill>
              </a:rPr>
              <a:t>3 fő</a:t>
            </a:r>
            <a:r>
              <a:rPr lang="hu-HU" sz="1600" dirty="0" smtClean="0">
                <a:solidFill>
                  <a:srgbClr val="FF0000"/>
                </a:solidFill>
              </a:rPr>
              <a:t> kategóriánként</a:t>
            </a:r>
            <a:r>
              <a:rPr lang="hu-HU" sz="1600" dirty="0" smtClean="0"/>
              <a:t> –, </a:t>
            </a:r>
            <a:r>
              <a:rPr lang="hu-HU" sz="1600" dirty="0"/>
              <a:t>és biztosítja </a:t>
            </a:r>
            <a:r>
              <a:rPr lang="hu-HU" sz="1600" dirty="0" smtClean="0"/>
              <a:t>ezzel számukra az országos </a:t>
            </a:r>
            <a:r>
              <a:rPr lang="hu-HU" sz="1600" dirty="0"/>
              <a:t>fordulóba </a:t>
            </a:r>
            <a:r>
              <a:rPr lang="hu-HU" sz="1600" dirty="0" smtClean="0"/>
              <a:t>történő </a:t>
            </a:r>
            <a:r>
              <a:rPr lang="hu-HU" sz="1600" dirty="0"/>
              <a:t>nevezés jogát.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95536" y="3645025"/>
            <a:ext cx="80648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hu-HU" sz="1600" dirty="0"/>
              <a:t>Az országos döntőbe jutás feltétele az írásbeli versenyen országosan elért kategóriánkénti 1-12. helyezés</a:t>
            </a:r>
            <a:r>
              <a:rPr lang="hu-HU" sz="1600" dirty="0" smtClean="0"/>
              <a:t>. (A döntő költségeit a szervezők viselik, az utazási költség kivételével.)</a:t>
            </a:r>
            <a:endParaRPr lang="hu-HU" sz="1600" b="1" dirty="0"/>
          </a:p>
          <a:p>
            <a:pPr hangingPunct="0"/>
            <a:r>
              <a:rPr lang="hu-HU" sz="1600" dirty="0"/>
              <a:t> </a:t>
            </a:r>
            <a:endParaRPr lang="hu-HU" sz="1600" b="1" dirty="0"/>
          </a:p>
          <a:p>
            <a:pPr hangingPunct="0"/>
            <a:r>
              <a:rPr lang="hu-HU" sz="1600" b="1" dirty="0"/>
              <a:t>Az eredmények közzétételének módja</a:t>
            </a:r>
          </a:p>
          <a:p>
            <a:pPr hangingPunct="0"/>
            <a:r>
              <a:rPr lang="hu-HU" sz="1600" dirty="0"/>
              <a:t>Az </a:t>
            </a:r>
            <a:r>
              <a:rPr lang="hu-HU" sz="1600" dirty="0" smtClean="0"/>
              <a:t>Országos </a:t>
            </a:r>
            <a:r>
              <a:rPr lang="hu-HU" sz="1600" dirty="0"/>
              <a:t>Pedagógiai Könyvtár és Múzeum honlapján </a:t>
            </a:r>
            <a:r>
              <a:rPr lang="hu-HU" sz="1600" dirty="0" smtClean="0"/>
              <a:t>(</a:t>
            </a:r>
            <a:r>
              <a:rPr lang="hu-HU" sz="1600" dirty="0" smtClean="0">
                <a:hlinkClick r:id="rId2"/>
              </a:rPr>
              <a:t>http://www.opkm.hu/Bod_verseny</a:t>
            </a:r>
            <a:r>
              <a:rPr lang="hu-HU" sz="1600" dirty="0" smtClean="0"/>
              <a:t>).</a:t>
            </a:r>
            <a:endParaRPr lang="hu-HU" sz="1600" b="1" dirty="0"/>
          </a:p>
          <a:p>
            <a:pPr hangingPunct="0"/>
            <a:r>
              <a:rPr lang="hu-HU" sz="1600" dirty="0"/>
              <a:t> </a:t>
            </a:r>
            <a:endParaRPr lang="hu-HU" sz="1600" b="1" dirty="0"/>
          </a:p>
          <a:p>
            <a:pPr hangingPunct="0"/>
            <a:r>
              <a:rPr lang="hu-HU" sz="1600" b="1" dirty="0"/>
              <a:t>Díjazás</a:t>
            </a:r>
          </a:p>
          <a:p>
            <a:pPr hangingPunct="0"/>
            <a:r>
              <a:rPr lang="hu-HU" sz="1600" dirty="0"/>
              <a:t>- A kategóriánkénti első három helyezett kiemelt </a:t>
            </a:r>
            <a:r>
              <a:rPr lang="hu-HU" sz="1600" dirty="0" smtClean="0"/>
              <a:t>könyvjutalmat/ajándékutalványt </a:t>
            </a:r>
            <a:r>
              <a:rPr lang="hu-HU" sz="1600" dirty="0"/>
              <a:t>kap.</a:t>
            </a:r>
            <a:endParaRPr lang="hu-HU" sz="1600" b="1" dirty="0"/>
          </a:p>
          <a:p>
            <a:pPr hangingPunct="0"/>
            <a:r>
              <a:rPr lang="hu-HU" sz="1600" dirty="0"/>
              <a:t>- Valamennyi döntőbe jutott diák és felkészítője oklevelet és </a:t>
            </a:r>
            <a:r>
              <a:rPr lang="hu-HU" sz="1600" dirty="0" smtClean="0"/>
              <a:t>jutalmat </a:t>
            </a:r>
            <a:r>
              <a:rPr lang="hu-HU" sz="1600" dirty="0"/>
              <a:t>kap, és részt vehetnek a döntő kétnapos </a:t>
            </a:r>
            <a:r>
              <a:rPr lang="hu-HU" sz="1600" i="1" dirty="0" smtClean="0"/>
              <a:t>szabadidős program</a:t>
            </a:r>
            <a:r>
              <a:rPr lang="hu-HU" sz="1600" dirty="0" smtClean="0"/>
              <a:t>jain.</a:t>
            </a:r>
            <a:endParaRPr lang="hu-HU" sz="1600" b="1" dirty="0"/>
          </a:p>
          <a:p>
            <a:pPr hangingPunct="0"/>
            <a:r>
              <a:rPr lang="hu-HU" sz="1600" dirty="0"/>
              <a:t>- Lehetőség van különdíj kiosztására is − a zsűri javaslata alapján.</a:t>
            </a:r>
            <a:endParaRPr lang="hu-HU" sz="1600" b="1" dirty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4"/>
            <a:ext cx="775499" cy="783332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88743"/>
            <a:ext cx="3023403" cy="2267552"/>
          </a:xfrm>
          <a:prstGeom prst="rect">
            <a:avLst/>
          </a:prstGeom>
        </p:spPr>
      </p:pic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976664"/>
          </a:xfrm>
        </p:spPr>
        <p:txBody>
          <a:bodyPr anchor="t">
            <a:normAutofit/>
          </a:bodyPr>
          <a:lstStyle/>
          <a:p>
            <a:pPr algn="l"/>
            <a:r>
              <a:rPr lang="hu-HU" sz="1200" dirty="0" smtClean="0"/>
              <a:t>		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     Országos Pedagógiai Könyvtár és Múzeum </a:t>
            </a:r>
            <a:br>
              <a:rPr lang="hu-HU" sz="1200" dirty="0" smtClean="0"/>
            </a:br>
            <a:r>
              <a:rPr lang="hu-HU" sz="1200" dirty="0"/>
              <a:t>	</a:t>
            </a:r>
            <a:r>
              <a:rPr lang="hu-HU" sz="1200" dirty="0" smtClean="0"/>
              <a:t>	Bod Péter Országos Könyvtárhasználati Verseny	</a:t>
            </a:r>
            <a:r>
              <a:rPr lang="hu-HU" sz="1200" dirty="0" smtClean="0">
                <a:hlinkClick r:id="rId2"/>
              </a:rPr>
              <a:t>http://www.opkm.hu/Bod_verseny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__________________________________________________________________________________________________________</a:t>
            </a:r>
            <a:br>
              <a:rPr lang="hu-HU" sz="1200" dirty="0" smtClean="0"/>
            </a:br>
            <a:r>
              <a:rPr lang="hu-HU" sz="1200" dirty="0" smtClean="0"/>
              <a:t>		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627784" y="4365104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Jó felkészülést, sikeres versenyzést kívánnak a szervezők!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err="1" smtClean="0"/>
              <a:t>bodpeterverseny_informacio</a:t>
            </a:r>
            <a:endParaRPr lang="hu-HU" dirty="0" smtClean="0"/>
          </a:p>
          <a:p>
            <a:pPr algn="ctr"/>
            <a:r>
              <a:rPr lang="hu-HU" dirty="0" smtClean="0"/>
              <a:t>@yahoogroups.com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b="1" dirty="0" smtClean="0">
                <a:solidFill>
                  <a:srgbClr val="FF0000"/>
                </a:solidFill>
                <a:hlinkClick r:id="rId2"/>
              </a:rPr>
              <a:t>http://www.opkm.hu/Bod_verseny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516217" y="5733256"/>
            <a:ext cx="20882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smtClean="0">
                <a:hlinkClick r:id="rId3"/>
              </a:rPr>
              <a:t>tolnai.jozsef@opkm.hu</a:t>
            </a:r>
            <a:endParaRPr lang="hu-HU" sz="1500" dirty="0" smtClean="0"/>
          </a:p>
          <a:p>
            <a:r>
              <a:rPr lang="hu-HU" dirty="0" smtClean="0"/>
              <a:t>323-5512/</a:t>
            </a:r>
          </a:p>
          <a:p>
            <a:r>
              <a:rPr lang="hu-HU" dirty="0" smtClean="0"/>
              <a:t>30-823-7564</a:t>
            </a:r>
            <a:endParaRPr lang="hu-HU" dirty="0"/>
          </a:p>
        </p:txBody>
      </p:sp>
      <p:pic>
        <p:nvPicPr>
          <p:cNvPr id="12" name="Kép 11" descr="bod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1944886" cy="2077158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1425"/>
            <a:ext cx="733167" cy="740573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7759"/>
            <a:ext cx="3641442" cy="243520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77759"/>
            <a:ext cx="3652430" cy="2435205"/>
          </a:xfrm>
          <a:prstGeom prst="rect">
            <a:avLst/>
          </a:prstGeom>
        </p:spPr>
      </p:pic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3DE8-DF03-4424-9260-AF6B1BB413B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323</Words>
  <Application>Microsoft Office PowerPoint</Application>
  <PresentationFormat>Diavetítés a képernyőre (4:3 oldalarány)</PresentationFormat>
  <Paragraphs>81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Office-téma</vt:lpstr>
      <vt:lpstr>PowerPoint-bemutató</vt:lpstr>
      <vt:lpstr>                                   Országos Pedagógiai Könyvtár és Múzeum                             Bod Péter Országos Könyvtárhasználati Verseny __________________________________________________________________________________________________________   </vt:lpstr>
      <vt:lpstr>          Országos Pedagógiai Könyvtár és Múzeum    Bod Péter Országos Könyvtárhasználati Verseny http://www.opkm.hu/Bod_verseny __________________________________________________________________________________________________________   </vt:lpstr>
      <vt:lpstr>            Országos Pedagógiai Könyvtár és Múzeum    Bod Péter Országos Könyvtárhasználati Verseny http://www.opkm.hu/Bod_verseny __________________________________________________________________________________________________________   </vt:lpstr>
      <vt:lpstr>         Országos Pedagógiai Könyvtár és Múzeum    Bod Péter Országos Könyvtárhasználati Verseny http://www.opkm.hu/Bod_verseny __________________________________________________________________________________________________________   </vt:lpstr>
      <vt:lpstr>         Országos Pedagógiai Könyvtár és Múzeum    Bod Péter Országos Könyvtárhasználati Verseny http://www.opkm.hu/Bod_verseny __________________________________________________________________________________________________________   </vt:lpstr>
      <vt:lpstr>          Országos Pedagógiai Könyvtár és Múzeum    Bod Péter Országos Könyvtárhasználati Verseny http://www.opkm.hu/Bod_verseny __________________________________________________________________________________________________________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tolnaij</dc:creator>
  <cp:lastModifiedBy>Tolnai József</cp:lastModifiedBy>
  <cp:revision>77</cp:revision>
  <dcterms:created xsi:type="dcterms:W3CDTF">2014-10-13T10:44:11Z</dcterms:created>
  <dcterms:modified xsi:type="dcterms:W3CDTF">2017-10-12T09:45:24Z</dcterms:modified>
</cp:coreProperties>
</file>